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6" r:id="rId2"/>
    <p:sldId id="292" r:id="rId3"/>
    <p:sldId id="332" r:id="rId4"/>
    <p:sldId id="337" r:id="rId5"/>
    <p:sldId id="336" r:id="rId6"/>
    <p:sldId id="293" r:id="rId7"/>
    <p:sldId id="319" r:id="rId8"/>
    <p:sldId id="322" r:id="rId9"/>
    <p:sldId id="323" r:id="rId10"/>
    <p:sldId id="334" r:id="rId11"/>
    <p:sldId id="353" r:id="rId12"/>
    <p:sldId id="257" r:id="rId13"/>
    <p:sldId id="354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FDF58D"/>
    <a:srgbClr val="808080"/>
    <a:srgbClr val="FCFCFC"/>
    <a:srgbClr val="E8E8E8"/>
    <a:srgbClr val="FFD84B"/>
    <a:srgbClr val="CC3300"/>
    <a:srgbClr val="FFC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70" d="100"/>
          <a:sy n="70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B53A34-5244-423D-ACCF-88F223BA9C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65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509EC4-8A6C-47F5-B8F4-2862E5D844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79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pPr lvl="0"/>
            <a:r>
              <a:rPr lang="ru-RU" noProof="0"/>
              <a:t>Образец подзаголовка</a:t>
            </a:r>
            <a:endParaRPr 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0F4B2A43-8F13-40B9-B2B0-A9BB5F829C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/>
              <a:t>Образец заголовка</a:t>
            </a:r>
            <a:endParaRPr lang="en-US" noProof="0"/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95947-06CD-4FB7-A4F7-2EBD7EC45B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2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28FD8-8689-4AF4-9DB4-0BFFA79B8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38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973BE55-C21F-43AD-8204-C181736F42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18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FA58F06-7344-4239-9D66-3C26C305B4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03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/>
              <a:t>Вставка таблицы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5ED7B84-DA2B-4137-8A12-B52DDF7E58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36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/>
              <a:t>Вставка диаграммы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69258C-7547-40A9-ACC1-AB5FCE9BBC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41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/>
              <a:t>Вставка рисунка SmartArt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26D645-ECDD-4277-9AAB-6D210020B3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7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8245F-2988-44DA-9D3D-FC1E66F0DA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6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01DBC-ED0F-48DB-8EC6-3C7A5F658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1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0BD88-AC29-45EF-BC6E-7332245EA9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6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4EF80-7575-4F0F-AEA7-F2874ABC79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8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14539-E530-4BF0-B87F-C3E85A63D9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64D98-722C-409F-A9E4-174C4535C8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3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E2C08-181A-4B84-9EBB-B8C7E70F65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2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BDC1C-1633-4767-BD57-BDD3DB93B6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8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E2CDD9-61ED-4BC4-BABC-3173874AA3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&#1072;&#1085;&#1091;&#1095;&#1080;&#1085;&#1086;-&#1086;&#1073;&#1088;.&#1088;&#1092;/wp-content/uploads/2022/09/DOC-20220922-WA0001..pdf" TargetMode="External"/><Relationship Id="rId2" Type="http://schemas.openxmlformats.org/officeDocument/2006/relationships/hyperlink" Target="https://pkiro.ru/wp-content/uploads/2021/10/prikaz-mo-pk-150-a-ot-17.09.21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&#1072;&#1085;&#1091;&#1095;&#1080;&#1085;&#1086;-&#1086;&#1073;&#1088;.&#1088;&#1092;/wp-content/uploads/2022/12/ob-ispolzovanie-uchebno-metodicheskih-komplektov.docx" TargetMode="External"/><Relationship Id="rId5" Type="http://schemas.openxmlformats.org/officeDocument/2006/relationships/hyperlink" Target="http://&#1072;&#1085;&#1091;&#1095;&#1080;&#1085;&#1086;-&#1086;&#1073;&#1088;.&#1088;&#1092;/wp-content/uploads/2022/12/o-vklyuchenii-elementov-finansovoj-gramotnosti-2.docx" TargetMode="External"/><Relationship Id="rId4" Type="http://schemas.openxmlformats.org/officeDocument/2006/relationships/hyperlink" Target="http://&#1072;&#1085;&#1091;&#1095;&#1080;&#1085;&#1086;-&#1086;&#1073;&#1088;.&#1088;&#1092;/wp-content/uploads/2022/12/instruktivno-metodicheskoe-pismo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557309575#7D20K3" TargetMode="External"/><Relationship Id="rId2" Type="http://schemas.openxmlformats.org/officeDocument/2006/relationships/hyperlink" Target="https://docs.cntd.ru/document/554691568#6560I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cntd.ru/document/552189837#7D20K3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395536" y="2636912"/>
            <a:ext cx="6431632" cy="1644591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РАЙОННЫЙ СЕМИНАР 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МКОУ «СОШ №31»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4000" dirty="0" smtClean="0"/>
              <a:t>«</a:t>
            </a:r>
            <a:r>
              <a:rPr lang="ru-RU" sz="4000" dirty="0"/>
              <a:t>Методы и приемы в работе над функциональной  грамотностью»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12819E4-151B-4F4C-B0D8-ED3EDD9DB1B7}"/>
              </a:ext>
            </a:extLst>
          </p:cNvPr>
          <p:cNvSpPr/>
          <p:nvPr/>
        </p:nvSpPr>
        <p:spPr>
          <a:xfrm>
            <a:off x="2483768" y="5661248"/>
            <a:ext cx="6386558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зам.директора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УР: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А.Т.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Капкаева</a:t>
            </a:r>
            <a:endParaRPr lang="ru-RU" sz="2800" b="1" i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84E08A-A03A-4E05-A4E0-8D4FA2FD9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333" y="481252"/>
            <a:ext cx="2555776" cy="173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305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750356" y="774803"/>
            <a:ext cx="8215312" cy="445294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Международные оценочные исследования</a:t>
            </a:r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1071568" y="2357441"/>
            <a:ext cx="886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PISA</a:t>
            </a:r>
          </a:p>
        </p:txBody>
      </p:sp>
      <p:sp>
        <p:nvSpPr>
          <p:cNvPr id="18436" name="Прямоугольник 4"/>
          <p:cNvSpPr>
            <a:spLocks noChangeArrowheads="1"/>
          </p:cNvSpPr>
          <p:nvPr/>
        </p:nvSpPr>
        <p:spPr bwMode="auto">
          <a:xfrm>
            <a:off x="3714750" y="1446613"/>
            <a:ext cx="1143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TIMSS</a:t>
            </a:r>
          </a:p>
        </p:txBody>
      </p:sp>
      <p:sp>
        <p:nvSpPr>
          <p:cNvPr id="18437" name="Прямоугольник 5"/>
          <p:cNvSpPr>
            <a:spLocks noChangeArrowheads="1"/>
          </p:cNvSpPr>
          <p:nvPr/>
        </p:nvSpPr>
        <p:spPr bwMode="auto">
          <a:xfrm>
            <a:off x="6644003" y="2357441"/>
            <a:ext cx="15283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PIRLS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" y="2786065"/>
            <a:ext cx="3071813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sz="1600" b="1" dirty="0">
                <a:solidFill>
                  <a:srgbClr val="000066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«Международная программа оценки учебных достижений 15-летних учащихся» </a:t>
            </a:r>
          </a:p>
        </p:txBody>
      </p:sp>
      <p:sp>
        <p:nvSpPr>
          <p:cNvPr id="18439" name="Прямоугольник 7"/>
          <p:cNvSpPr>
            <a:spLocks noChangeArrowheads="1"/>
          </p:cNvSpPr>
          <p:nvPr/>
        </p:nvSpPr>
        <p:spPr bwMode="auto">
          <a:xfrm>
            <a:off x="395536" y="3378817"/>
            <a:ext cx="246196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sz="1400" b="1" i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sz="14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оценивает способности подростков использовать знания, умения и навыки, приобретенные в школе для </a:t>
            </a:r>
            <a:r>
              <a:rPr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решения широкого диапазона жизненных задач </a:t>
            </a:r>
            <a:r>
              <a:rPr sz="14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различных сферах человеческой деятельности, а также в межличностном общении и социальных отношениях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43188" y="1768081"/>
            <a:ext cx="3429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sz="1600" b="1" dirty="0">
                <a:solidFill>
                  <a:srgbClr val="000066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«Оценка математической и естественнонаучной грамотности учащихся  4 и 8-х классов»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86438" y="2732488"/>
            <a:ext cx="3071812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sz="1600" b="1" dirty="0">
                <a:solidFill>
                  <a:srgbClr val="000066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«Изучение качества чтения и понимание текста»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00694" y="3161110"/>
            <a:ext cx="3571875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изучает читательскую грамотность учащихся, </a:t>
            </a:r>
            <a:r>
              <a:rPr sz="14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проучившихся четыре года. В благоприятной образовательной среде между третьим и пятым годом школьного обучения происходит качественный переход в становлении важнейшего компонента учебной самостоятельности: </a:t>
            </a:r>
            <a:r>
              <a:rPr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заканчивается </a:t>
            </a:r>
            <a:r>
              <a:rPr sz="1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обучение чтению </a:t>
            </a:r>
            <a:r>
              <a:rPr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(технике чтения), начинается </a:t>
            </a:r>
            <a:r>
              <a:rPr sz="1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чтение для обучения </a:t>
            </a:r>
            <a:r>
              <a:rPr sz="14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– использование письменных текстов как основного ресурса самообразования</a:t>
            </a:r>
          </a:p>
        </p:txBody>
      </p:sp>
      <p:sp>
        <p:nvSpPr>
          <p:cNvPr id="18443" name="Прямоугольник 11"/>
          <p:cNvSpPr>
            <a:spLocks noChangeArrowheads="1"/>
          </p:cNvSpPr>
          <p:nvPr/>
        </p:nvSpPr>
        <p:spPr bwMode="auto">
          <a:xfrm>
            <a:off x="3071819" y="2357441"/>
            <a:ext cx="2357437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sz="1400" b="1" i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sz="14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изучаются особенности содержания школьного </a:t>
            </a:r>
            <a:r>
              <a:rPr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математического и естественнонаучного образования </a:t>
            </a:r>
            <a:r>
              <a:rPr sz="14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странах- участницах, особенности учебного процесса, а также факторы, связанные с характеристиками образовательных учреждений, учителей, учащихся и их семей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FEA1F9B-BB37-4C65-A5F7-499FD6605E8C}"/>
              </a:ext>
            </a:extLst>
          </p:cNvPr>
          <p:cNvSpPr txBox="1"/>
          <p:nvPr/>
        </p:nvSpPr>
        <p:spPr>
          <a:xfrm>
            <a:off x="181224" y="285121"/>
            <a:ext cx="417646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b="1" dirty="0"/>
              <a:t>Теоретическая справка</a:t>
            </a:r>
          </a:p>
        </p:txBody>
      </p:sp>
    </p:spTree>
    <p:extLst>
      <p:ext uri="{BB962C8B-B14F-4D97-AF65-F5344CB8AC3E}">
        <p14:creationId xmlns:p14="http://schemas.microsoft.com/office/powerpoint/2010/main" val="457711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8CE624D-27FC-40B9-9658-8C238DF9D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614699" cy="490444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ФЕДЕРАЛЬНЫЙ УРОВЕНЬ</a:t>
            </a: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•Письмо МО ПК №150-а от 17.09.21 (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pdf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, 350 КБ) // Об утверждении регионального плана мероприятий, направленного на формирование и оценку функциональной грамотности обучающихся ОО ПК, на 2021/2022 учебный год</a:t>
            </a: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РЕГИОНАЛЬНЫЙ УРОВЕНЬ</a:t>
            </a: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Приказ Министерства образования Приморского края от 16.09.2022 года № 1022 — а «Об утверждении регионального плана мероприятий, направленного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   на формирование и   оценку функциональной грамотности обучающихся общеобразовательных организаций Приморского края, на 2022 — 2023 учебный год».</a:t>
            </a: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  МЕТОДИЧЕСКИЕ  РЕКОМЕНДАЦИИ</a:t>
            </a: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 Инструктивно — методическое письмо для учителей » О включении элементов финансовой грамотности в содержание учебного предмета «Обществознание» в       образовательных организациях Приморского края»</a:t>
            </a: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Инструктивно-методическое письмо для учителей «О включении элементов финансовой грамотности в содержание учебного предмета География» в образовательных организациях Приморского края»</a:t>
            </a: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 Инструктивно — методическое письмо для учителей «Об использовании учебно-методических комплектов и электронных образовательных ресурсов при преподавании финансовой грамотности в образовательных учреждениях Приморского края»</a:t>
            </a: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BF3E966-DD18-4424-9CA9-3934DEBADC42}"/>
              </a:ext>
            </a:extLst>
          </p:cNvPr>
          <p:cNvSpPr txBox="1"/>
          <p:nvPr/>
        </p:nvSpPr>
        <p:spPr>
          <a:xfrm>
            <a:off x="971600" y="116632"/>
            <a:ext cx="5454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документация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202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BF9BDC-D72A-4F38-8718-68B52AF07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 также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7FD0342-601C-47CE-9C48-C5DBF37BA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Рособрнадзора № 590/219 от 06.05.2019 г. «Об утверждении 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Методологии и критериев оценки качества общего образования в общеобразовательных организациях на основе практики международных исследований качества подготовки обучающихся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указ Президента Российской Федерации от 7 мая 2018 г. № 204 "О национальных целях и стратегических задачах развития Российской Федерации на период до 2024 года"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(Собрание законодательства Российской Федерации, 2018, № 20, ст.2817; 2018, № 30, ст.4717) и пункт 1.9 федерального проекта "Современная школа" 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национального проекта "Образование"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утвержденного 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протоколом от 24 декабря 2018 г. №  16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президиума Совета при Президенте Российской Федерации по стратегическому развитию и национальным проектам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379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12819E4-151B-4F4C-B0D8-ED3EDD9DB1B7}"/>
              </a:ext>
            </a:extLst>
          </p:cNvPr>
          <p:cNvSpPr/>
          <p:nvPr/>
        </p:nvSpPr>
        <p:spPr>
          <a:xfrm>
            <a:off x="1247774" y="1613118"/>
            <a:ext cx="60605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Нельзя человека </a:t>
            </a:r>
            <a:b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научить на всю жизнь,</a:t>
            </a:r>
            <a:b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его надо научить </a:t>
            </a:r>
            <a:b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учиться всю жизнь!</a:t>
            </a:r>
            <a:endParaRPr lang="ru-RU" sz="3600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84E08A-A03A-4E05-A4E0-8D4FA2FD9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333" y="481252"/>
            <a:ext cx="2555776" cy="1731539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DA6EE1B-697D-4072-AE83-6EBC08A7B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71" y="472230"/>
            <a:ext cx="6400800" cy="457200"/>
          </a:xfrm>
        </p:spPr>
        <p:txBody>
          <a:bodyPr/>
          <a:lstStyle/>
          <a:p>
            <a:r>
              <a:rPr lang="ru-RU" sz="3200" b="1" dirty="0"/>
              <a:t>РЕФЛЕКСИЯ</a:t>
            </a:r>
          </a:p>
        </p:txBody>
      </p:sp>
    </p:spTree>
    <p:extLst>
      <p:ext uri="{BB962C8B-B14F-4D97-AF65-F5344CB8AC3E}">
        <p14:creationId xmlns:p14="http://schemas.microsoft.com/office/powerpoint/2010/main" val="341414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gray">
          <a:xfrm>
            <a:off x="1970088" y="2342208"/>
            <a:ext cx="5556250" cy="14478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black">
          <a:xfrm>
            <a:off x="3460751" y="2046514"/>
            <a:ext cx="3477418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b="1" dirty="0"/>
              <a:t> </a:t>
            </a:r>
            <a:r>
              <a:rPr lang="ru-RU" b="1" dirty="0"/>
              <a:t>Умение человека грамотно, квалифицированно функционировать во всех сферах человеческой деятельности: политике,  государстве, работе, семье, здоровье, культуре и т.д.  </a:t>
            </a:r>
            <a:endParaRPr lang="en-US" b="1" dirty="0"/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gray">
          <a:xfrm>
            <a:off x="2781300" y="2805048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68613" name="Picture 5" descr="DO_circl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02" y="213829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4" name="Rectangle 6"/>
          <p:cNvSpPr>
            <a:spLocks noGrp="1" noChangeArrowheads="1"/>
          </p:cNvSpPr>
          <p:nvPr>
            <p:ph type="title"/>
          </p:nvPr>
        </p:nvSpPr>
        <p:spPr>
          <a:xfrm>
            <a:off x="539552" y="916346"/>
            <a:ext cx="8229600" cy="927100"/>
          </a:xfrm>
        </p:spPr>
        <p:txBody>
          <a:bodyPr/>
          <a:lstStyle/>
          <a:p>
            <a:r>
              <a:rPr lang="ru-RU" dirty="0"/>
              <a:t>Функциональная грамотность</a:t>
            </a:r>
            <a:endParaRPr lang="en-US" dirty="0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black">
          <a:xfrm>
            <a:off x="987604" y="2805048"/>
            <a:ext cx="1670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ФГ</a:t>
            </a:r>
            <a:endParaRPr lang="en-US" sz="2000" b="1" dirty="0"/>
          </a:p>
        </p:txBody>
      </p:sp>
      <p:sp>
        <p:nvSpPr>
          <p:cNvPr id="68616" name="AutoShape 8"/>
          <p:cNvSpPr>
            <a:spLocks noChangeArrowheads="1"/>
          </p:cNvSpPr>
          <p:nvPr/>
        </p:nvSpPr>
        <p:spPr bwMode="gray">
          <a:xfrm>
            <a:off x="1943100" y="4562474"/>
            <a:ext cx="5583238" cy="1818853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black">
          <a:xfrm>
            <a:off x="3460751" y="4552950"/>
            <a:ext cx="406558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b="1" dirty="0"/>
              <a:t> </a:t>
            </a:r>
            <a:r>
              <a:rPr lang="ru-RU" b="1" dirty="0"/>
              <a:t>это тот уровень грамотности, который дает человеку возможность вступать в отношения с внешней средой максимально адаптироваться и функционировать в ней</a:t>
            </a:r>
            <a:endParaRPr lang="en-US" b="1" dirty="0"/>
          </a:p>
        </p:txBody>
      </p:sp>
      <p:sp>
        <p:nvSpPr>
          <p:cNvPr id="68618" name="AutoShape 10"/>
          <p:cNvSpPr>
            <a:spLocks noChangeArrowheads="1"/>
          </p:cNvSpPr>
          <p:nvPr/>
        </p:nvSpPr>
        <p:spPr bwMode="gray">
          <a:xfrm>
            <a:off x="2811463" y="5057775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68619" name="Picture 11" descr="DP_circl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4359275"/>
            <a:ext cx="1727200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20" name="Text Box 12"/>
          <p:cNvSpPr txBox="1">
            <a:spLocks noChangeArrowheads="1"/>
          </p:cNvSpPr>
          <p:nvPr/>
        </p:nvSpPr>
        <p:spPr bwMode="black">
          <a:xfrm>
            <a:off x="1111250" y="5068888"/>
            <a:ext cx="1670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То есть</a:t>
            </a:r>
            <a:endParaRPr lang="en-US" sz="2000" b="1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3E3611C-B476-4D92-A10A-91C619E70C44}"/>
              </a:ext>
            </a:extLst>
          </p:cNvPr>
          <p:cNvSpPr txBox="1"/>
          <p:nvPr/>
        </p:nvSpPr>
        <p:spPr>
          <a:xfrm>
            <a:off x="539552" y="332656"/>
            <a:ext cx="417646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b="1" dirty="0"/>
              <a:t>Теоретическая справка</a:t>
            </a:r>
          </a:p>
        </p:txBody>
      </p:sp>
    </p:spTree>
    <p:extLst>
      <p:ext uri="{BB962C8B-B14F-4D97-AF65-F5344CB8AC3E}">
        <p14:creationId xmlns:p14="http://schemas.microsoft.com/office/powerpoint/2010/main" val="296146537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Oval 2"/>
          <p:cNvSpPr>
            <a:spLocks noChangeArrowheads="1"/>
          </p:cNvSpPr>
          <p:nvPr/>
        </p:nvSpPr>
        <p:spPr bwMode="gray">
          <a:xfrm flipV="1">
            <a:off x="942975" y="4983813"/>
            <a:ext cx="3306762" cy="487362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347" name="Oval 3"/>
          <p:cNvSpPr>
            <a:spLocks noChangeArrowheads="1"/>
          </p:cNvSpPr>
          <p:nvPr/>
        </p:nvSpPr>
        <p:spPr bwMode="gray">
          <a:xfrm flipV="1">
            <a:off x="4611688" y="5343525"/>
            <a:ext cx="3305175" cy="485775"/>
          </a:xfrm>
          <a:prstGeom prst="ellipse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6793" y="908719"/>
            <a:ext cx="7764462" cy="66203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Направления </a:t>
            </a:r>
            <a:r>
              <a:rPr lang="ru-RU" dirty="0">
                <a:solidFill>
                  <a:schemeClr val="accent1"/>
                </a:solidFill>
              </a:rPr>
              <a:t>ФГ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886838" y="2035788"/>
            <a:ext cx="3532186" cy="3076575"/>
            <a:chOff x="660" y="1673"/>
            <a:chExt cx="2225" cy="1938"/>
          </a:xfrm>
        </p:grpSpPr>
        <p:sp>
          <p:nvSpPr>
            <p:cNvPr id="57350" name="Rectangle 6"/>
            <p:cNvSpPr>
              <a:spLocks noChangeArrowheads="1"/>
            </p:cNvSpPr>
            <p:nvPr/>
          </p:nvSpPr>
          <p:spPr bwMode="gray">
            <a:xfrm>
              <a:off x="2367" y="1675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1" name="Rectangle 7"/>
            <p:cNvSpPr>
              <a:spLocks noChangeArrowheads="1"/>
            </p:cNvSpPr>
            <p:nvPr/>
          </p:nvSpPr>
          <p:spPr bwMode="gray">
            <a:xfrm>
              <a:off x="940" y="1673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2" name="AutoShape 8"/>
            <p:cNvSpPr>
              <a:spLocks noChangeArrowheads="1"/>
            </p:cNvSpPr>
            <p:nvPr/>
          </p:nvSpPr>
          <p:spPr bwMode="gray">
            <a:xfrm>
              <a:off x="748" y="1862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ru-RU" sz="1600" b="1" dirty="0">
                  <a:solidFill>
                    <a:srgbClr val="FFFF00"/>
                  </a:solidFill>
                </a:rPr>
                <a:t>Читательская грамотность</a:t>
              </a:r>
              <a:endParaRPr lang="en-US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57353" name="AutoShape 9"/>
            <p:cNvSpPr>
              <a:spLocks noChangeArrowheads="1"/>
            </p:cNvSpPr>
            <p:nvPr/>
          </p:nvSpPr>
          <p:spPr bwMode="gray">
            <a:xfrm>
              <a:off x="748" y="2350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5921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>
                  <a:solidFill>
                    <a:srgbClr val="FFFF00"/>
                  </a:solidFill>
                </a:rPr>
                <a:t>Математическая  грамотность</a:t>
              </a:r>
              <a:endParaRPr lang="en-US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57355" name="AutoShape 11"/>
            <p:cNvSpPr>
              <a:spLocks noChangeArrowheads="1"/>
            </p:cNvSpPr>
            <p:nvPr/>
          </p:nvSpPr>
          <p:spPr bwMode="gray">
            <a:xfrm>
              <a:off x="660" y="2806"/>
              <a:ext cx="2225" cy="511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5921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>
                  <a:solidFill>
                    <a:srgbClr val="FFFF00"/>
                  </a:solidFill>
                </a:rPr>
                <a:t>Естественнонаучная грамотность</a:t>
              </a:r>
              <a:endParaRPr lang="en-US" sz="16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7358" name="Group 14"/>
          <p:cNvGrpSpPr>
            <a:grpSpLocks/>
          </p:cNvGrpSpPr>
          <p:nvPr/>
        </p:nvGrpSpPr>
        <p:grpSpPr bwMode="auto">
          <a:xfrm>
            <a:off x="4717375" y="2389838"/>
            <a:ext cx="3248025" cy="3081337"/>
            <a:chOff x="2941" y="1670"/>
            <a:chExt cx="2046" cy="1941"/>
          </a:xfrm>
        </p:grpSpPr>
        <p:sp>
          <p:nvSpPr>
            <p:cNvPr id="57359" name="Rectangle 15"/>
            <p:cNvSpPr>
              <a:spLocks noChangeArrowheads="1"/>
            </p:cNvSpPr>
            <p:nvPr/>
          </p:nvSpPr>
          <p:spPr bwMode="gray">
            <a:xfrm>
              <a:off x="4661" y="1670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gray">
            <a:xfrm>
              <a:off x="3154" y="1675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1" name="AutoShape 17"/>
            <p:cNvSpPr>
              <a:spLocks noChangeArrowheads="1"/>
            </p:cNvSpPr>
            <p:nvPr/>
          </p:nvSpPr>
          <p:spPr bwMode="gray">
            <a:xfrm>
              <a:off x="2941" y="1801"/>
              <a:ext cx="2010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6980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sz="1600" dirty="0"/>
                <a:t> </a:t>
              </a:r>
              <a:r>
                <a:rPr lang="ru-RU" sz="1600" b="1" dirty="0"/>
                <a:t>Финансовая грамотность</a:t>
              </a:r>
              <a:endParaRPr lang="en-US" sz="1600" b="1" dirty="0"/>
            </a:p>
          </p:txBody>
        </p:sp>
        <p:sp>
          <p:nvSpPr>
            <p:cNvPr id="57362" name="AutoShape 18"/>
            <p:cNvSpPr>
              <a:spLocks noChangeArrowheads="1"/>
            </p:cNvSpPr>
            <p:nvPr/>
          </p:nvSpPr>
          <p:spPr bwMode="gray">
            <a:xfrm>
              <a:off x="2941" y="2305"/>
              <a:ext cx="2010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59216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endParaRPr lang="en-US" sz="1600" b="1" dirty="0"/>
            </a:p>
          </p:txBody>
        </p:sp>
        <p:sp>
          <p:nvSpPr>
            <p:cNvPr id="57364" name="AutoShape 20"/>
            <p:cNvSpPr>
              <a:spLocks noChangeArrowheads="1"/>
            </p:cNvSpPr>
            <p:nvPr/>
          </p:nvSpPr>
          <p:spPr bwMode="gray">
            <a:xfrm>
              <a:off x="2941" y="2809"/>
              <a:ext cx="2046" cy="477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59216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endParaRPr lang="en-US" sz="1600" b="1" dirty="0"/>
            </a:p>
          </p:txBody>
        </p:sp>
      </p:grp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C821F84-B3FB-4461-AFD9-391F8328BB6C}"/>
              </a:ext>
            </a:extLst>
          </p:cNvPr>
          <p:cNvSpPr/>
          <p:nvPr/>
        </p:nvSpPr>
        <p:spPr>
          <a:xfrm>
            <a:off x="4845361" y="4419877"/>
            <a:ext cx="2837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Креативное мышление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EC0BC02D-10A6-4073-9323-E00752C0DD4C}"/>
              </a:ext>
            </a:extLst>
          </p:cNvPr>
          <p:cNvSpPr/>
          <p:nvPr/>
        </p:nvSpPr>
        <p:spPr>
          <a:xfrm>
            <a:off x="4677687" y="3389410"/>
            <a:ext cx="3173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Глобальные компетенции</a:t>
            </a:r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92546F80-0A9B-4DB1-9529-39ACA3C67180}"/>
              </a:ext>
            </a:extLst>
          </p:cNvPr>
          <p:cNvSpPr txBox="1"/>
          <p:nvPr/>
        </p:nvSpPr>
        <p:spPr>
          <a:xfrm>
            <a:off x="539552" y="332656"/>
            <a:ext cx="417646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b="1" dirty="0"/>
              <a:t>Теоретическая справка</a:t>
            </a:r>
          </a:p>
        </p:txBody>
      </p:sp>
    </p:spTree>
    <p:extLst>
      <p:ext uri="{BB962C8B-B14F-4D97-AF65-F5344CB8AC3E}">
        <p14:creationId xmlns:p14="http://schemas.microsoft.com/office/powerpoint/2010/main" val="1097488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2796476" y="1349053"/>
            <a:ext cx="2786063" cy="642938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Глобальные </a:t>
            </a:r>
            <a:b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04033" y="1786409"/>
            <a:ext cx="3286125" cy="3850897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Способность продуктивно участвовать в процессе выработки,  оценки и совершенствовании идей, направленных на</a:t>
            </a:r>
          </a:p>
          <a:p>
            <a:pPr marL="0" algn="ctr">
              <a:spcBef>
                <a:spcPts val="0"/>
              </a:spcBef>
              <a:buNone/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получение</a:t>
            </a:r>
          </a:p>
          <a:p>
            <a:pPr marL="0" algn="ctr">
              <a:spcBef>
                <a:spcPts val="0"/>
              </a:spcBef>
              <a:buNone/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инновационных (новых, новаторских, оригинальных,  нестандартных, непривычных) и эффективных</a:t>
            </a:r>
          </a:p>
          <a:p>
            <a:pPr marL="0" algn="ctr">
              <a:spcBef>
                <a:spcPts val="0"/>
              </a:spcBef>
              <a:buNone/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(действенных, результативных, экономичных, оптимальных )</a:t>
            </a:r>
          </a:p>
          <a:p>
            <a:pPr marL="0" algn="ctr">
              <a:spcBef>
                <a:spcPts val="0"/>
              </a:spcBef>
              <a:buNone/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решений, и/или</a:t>
            </a:r>
          </a:p>
          <a:p>
            <a:pPr marL="0" algn="ctr">
              <a:spcBef>
                <a:spcPts val="0"/>
              </a:spcBef>
              <a:buNone/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нового знания, и/или эффектного (впечатляющего, вдохновляющего,</a:t>
            </a:r>
          </a:p>
          <a:p>
            <a:pPr marL="0" algn="ctr">
              <a:spcBef>
                <a:spcPts val="0"/>
              </a:spcBef>
              <a:buNone/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необыкновенного, удивительного и т.п.) выражения  воображения</a:t>
            </a:r>
          </a:p>
          <a:p>
            <a:pPr marL="0" algn="ctr">
              <a:spcBef>
                <a:spcPts val="0"/>
              </a:spcBef>
              <a:buNone/>
              <a:defRPr/>
            </a:pPr>
            <a:endParaRPr lang="ru-RU" sz="1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>
            <a:off x="5865865" y="857250"/>
            <a:ext cx="32781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Креативное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мышление</a:t>
            </a:r>
            <a:endParaRPr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Прямоугольник 4"/>
          <p:cNvSpPr>
            <a:spLocks noChangeArrowheads="1"/>
          </p:cNvSpPr>
          <p:nvPr/>
        </p:nvSpPr>
        <p:spPr bwMode="auto">
          <a:xfrm>
            <a:off x="2621790" y="2094041"/>
            <a:ext cx="3170524" cy="401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sz="15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это  многогранная цель обучения на протяжении  всей жизни. Глобально компетентная личность способна изучать местные,  глобальные проблемы и вопросы  межкультурного взаимодействия, понимать и  оценивать различные точки зрения и  мировоззрения, успешно и уважительно  взаимодействовать с другими, а также</a:t>
            </a:r>
          </a:p>
          <a:p>
            <a:r>
              <a:rPr lang="ru-RU" sz="15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действовать ответственно для обеспечения  устойчивого развития и коллективного  благополучия.</a:t>
            </a:r>
          </a:p>
        </p:txBody>
      </p:sp>
      <p:sp>
        <p:nvSpPr>
          <p:cNvPr id="19462" name="Прямоугольник 5"/>
          <p:cNvSpPr>
            <a:spLocks noChangeArrowheads="1"/>
          </p:cNvSpPr>
          <p:nvPr/>
        </p:nvSpPr>
        <p:spPr bwMode="auto">
          <a:xfrm>
            <a:off x="175316" y="706115"/>
            <a:ext cx="24117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Финансовая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грамотность</a:t>
            </a:r>
          </a:p>
        </p:txBody>
      </p:sp>
      <p:sp>
        <p:nvSpPr>
          <p:cNvPr id="19463" name="Прямоугольник 6"/>
          <p:cNvSpPr>
            <a:spLocks noChangeArrowheads="1"/>
          </p:cNvSpPr>
          <p:nvPr/>
        </p:nvSpPr>
        <p:spPr bwMode="auto">
          <a:xfrm>
            <a:off x="105330" y="1411198"/>
            <a:ext cx="2411760" cy="447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sz="15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Выработка целесообразных моделей поведения в  разнообразных жизненных ситуациях, связанных с  финансами.</a:t>
            </a:r>
          </a:p>
          <a:p>
            <a:r>
              <a:rPr lang="ru-RU" sz="15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Формирование представлений о возможных  альтернативных решениях личных и семейных  финансовых проблем.</a:t>
            </a:r>
          </a:p>
          <a:p>
            <a:r>
              <a:rPr lang="ru-RU" sz="15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Развитие умения предвидеть позитивные и негативные</a:t>
            </a:r>
          </a:p>
          <a:p>
            <a:r>
              <a:rPr lang="ru-RU" sz="15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последствия выбранного решения.</a:t>
            </a:r>
          </a:p>
        </p:txBody>
      </p:sp>
      <p:cxnSp>
        <p:nvCxnSpPr>
          <p:cNvPr id="19465" name="Прямая соединительная линия 13"/>
          <p:cNvCxnSpPr>
            <a:cxnSpLocks noChangeShapeType="1"/>
          </p:cNvCxnSpPr>
          <p:nvPr/>
        </p:nvCxnSpPr>
        <p:spPr bwMode="auto">
          <a:xfrm rot="5400000">
            <a:off x="-53346" y="3428206"/>
            <a:ext cx="51435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6" name="Прямая соединительная линия 14"/>
          <p:cNvCxnSpPr>
            <a:cxnSpLocks noChangeShapeType="1"/>
          </p:cNvCxnSpPr>
          <p:nvPr/>
        </p:nvCxnSpPr>
        <p:spPr bwMode="auto">
          <a:xfrm rot="5400000">
            <a:off x="3354460" y="3649480"/>
            <a:ext cx="51435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C8D6FE9-E070-43C3-B50C-78A3BDE8ACC3}"/>
              </a:ext>
            </a:extLst>
          </p:cNvPr>
          <p:cNvSpPr txBox="1"/>
          <p:nvPr/>
        </p:nvSpPr>
        <p:spPr>
          <a:xfrm>
            <a:off x="166430" y="173090"/>
            <a:ext cx="417646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b="1" dirty="0"/>
              <a:t>Теоретическая справка</a:t>
            </a:r>
          </a:p>
        </p:txBody>
      </p:sp>
    </p:spTree>
    <p:extLst>
      <p:ext uri="{BB962C8B-B14F-4D97-AF65-F5344CB8AC3E}">
        <p14:creationId xmlns:p14="http://schemas.microsoft.com/office/powerpoint/2010/main" val="1828952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562300" y="1163315"/>
            <a:ext cx="2786063" cy="642938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Читательская грамотность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5975" y="2364718"/>
            <a:ext cx="3286125" cy="1828800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способность человека понимать и использовать 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</a:t>
            </a:r>
          </a:p>
        </p:txBody>
      </p:sp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>
            <a:off x="-215896" y="626785"/>
            <a:ext cx="32781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Естественнонаучная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грамотность</a:t>
            </a:r>
          </a:p>
        </p:txBody>
      </p:sp>
      <p:sp>
        <p:nvSpPr>
          <p:cNvPr id="19461" name="Прямоугольник 4"/>
          <p:cNvSpPr>
            <a:spLocks noChangeArrowheads="1"/>
          </p:cNvSpPr>
          <p:nvPr/>
        </p:nvSpPr>
        <p:spPr bwMode="auto">
          <a:xfrm>
            <a:off x="142875" y="1345218"/>
            <a:ext cx="3286125" cy="447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sz="15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sz="15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способность человека осваивать и использовать естественнонаучные знания для распознания и постановки вопросов, для освоения новых знаний, для объяснения естественнонаучных явлений и формулирования основанных на научных доказательствах выводов в связи с естественнонаучной проблематикой; понимать основные особенности естествознания как формы человеческого познания; демонстрировать осведомленность в том, что естественные науки и технология оказывают влияние на материальную, интеллектуальную и культурную </a:t>
            </a:r>
            <a:r>
              <a:rPr sz="15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сферы</a:t>
            </a:r>
            <a:r>
              <a:rPr sz="15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5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общества</a:t>
            </a:r>
            <a:endParaRPr sz="15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2" name="Прямоугольник 5"/>
          <p:cNvSpPr>
            <a:spLocks noChangeArrowheads="1"/>
          </p:cNvSpPr>
          <p:nvPr/>
        </p:nvSpPr>
        <p:spPr bwMode="auto">
          <a:xfrm>
            <a:off x="6732240" y="980728"/>
            <a:ext cx="24117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Математическая грамотность</a:t>
            </a:r>
          </a:p>
        </p:txBody>
      </p:sp>
      <p:sp>
        <p:nvSpPr>
          <p:cNvPr id="19463" name="Прямоугольник 6"/>
          <p:cNvSpPr>
            <a:spLocks noChangeArrowheads="1"/>
          </p:cNvSpPr>
          <p:nvPr/>
        </p:nvSpPr>
        <p:spPr bwMode="auto">
          <a:xfrm>
            <a:off x="6732240" y="1484784"/>
            <a:ext cx="241176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sz="15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sz="15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способность человека определять и понимать роль математики в мире, в котором он живет, высказывать хорошо обоснованные математические суждения и использовать математику так, чтобы удовлетворять в настоящем и будущем потребности, присущие созидательному, заинтересованному и мыслящему гражданину</a:t>
            </a:r>
          </a:p>
        </p:txBody>
      </p:sp>
      <p:cxnSp>
        <p:nvCxnSpPr>
          <p:cNvPr id="19465" name="Прямая соединительная линия 13"/>
          <p:cNvCxnSpPr>
            <a:cxnSpLocks noChangeShapeType="1"/>
          </p:cNvCxnSpPr>
          <p:nvPr/>
        </p:nvCxnSpPr>
        <p:spPr bwMode="auto">
          <a:xfrm rot="5400000">
            <a:off x="785019" y="3429397"/>
            <a:ext cx="51435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6" name="Прямая соединительная линия 14"/>
          <p:cNvCxnSpPr>
            <a:cxnSpLocks noChangeShapeType="1"/>
          </p:cNvCxnSpPr>
          <p:nvPr/>
        </p:nvCxnSpPr>
        <p:spPr bwMode="auto">
          <a:xfrm rot="5400000">
            <a:off x="4072732" y="3428209"/>
            <a:ext cx="51435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7" name="TextBox 15"/>
          <p:cNvSpPr txBox="1">
            <a:spLocks noChangeArrowheads="1"/>
          </p:cNvSpPr>
          <p:nvPr/>
        </p:nvSpPr>
        <p:spPr bwMode="auto">
          <a:xfrm>
            <a:off x="3563095" y="4193518"/>
            <a:ext cx="3079799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Базовый навык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функциональной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грамотности</a:t>
            </a:r>
          </a:p>
        </p:txBody>
      </p:sp>
      <p:sp>
        <p:nvSpPr>
          <p:cNvPr id="19468" name="Левая фигурная скобка 16"/>
          <p:cNvSpPr>
            <a:spLocks/>
          </p:cNvSpPr>
          <p:nvPr/>
        </p:nvSpPr>
        <p:spPr bwMode="auto">
          <a:xfrm rot="-5400000">
            <a:off x="4650779" y="3914031"/>
            <a:ext cx="696516" cy="3143250"/>
          </a:xfrm>
          <a:prstGeom prst="leftBrace">
            <a:avLst>
              <a:gd name="adj1" fmla="val 111690"/>
              <a:gd name="adj2" fmla="val 51004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173F9A5-9BFF-47C4-A64A-86D1C3B0AFA7}"/>
              </a:ext>
            </a:extLst>
          </p:cNvPr>
          <p:cNvSpPr txBox="1"/>
          <p:nvPr/>
        </p:nvSpPr>
        <p:spPr>
          <a:xfrm>
            <a:off x="251520" y="224916"/>
            <a:ext cx="417646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b="1" dirty="0"/>
              <a:t>Теоретическая справка</a:t>
            </a:r>
          </a:p>
        </p:txBody>
      </p:sp>
    </p:spTree>
    <p:extLst>
      <p:ext uri="{BB962C8B-B14F-4D97-AF65-F5344CB8AC3E}">
        <p14:creationId xmlns:p14="http://schemas.microsoft.com/office/powerpoint/2010/main" val="288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Oval 2"/>
          <p:cNvSpPr>
            <a:spLocks noChangeArrowheads="1"/>
          </p:cNvSpPr>
          <p:nvPr/>
        </p:nvSpPr>
        <p:spPr bwMode="gray">
          <a:xfrm flipV="1">
            <a:off x="942975" y="4983813"/>
            <a:ext cx="3306762" cy="487362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347" name="Oval 3"/>
          <p:cNvSpPr>
            <a:spLocks noChangeArrowheads="1"/>
          </p:cNvSpPr>
          <p:nvPr/>
        </p:nvSpPr>
        <p:spPr bwMode="gray">
          <a:xfrm flipV="1">
            <a:off x="4611688" y="5343525"/>
            <a:ext cx="3305175" cy="485775"/>
          </a:xfrm>
          <a:prstGeom prst="ellipse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858836"/>
            <a:ext cx="7764462" cy="811213"/>
          </a:xfrm>
        </p:spPr>
        <p:txBody>
          <a:bodyPr/>
          <a:lstStyle/>
          <a:p>
            <a:r>
              <a:rPr lang="ru-RU" dirty="0">
                <a:solidFill>
                  <a:schemeClr val="accent1"/>
                </a:solidFill>
              </a:rPr>
              <a:t>Формы ФГ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942975" y="1997075"/>
            <a:ext cx="3206749" cy="3076575"/>
            <a:chOff x="660" y="1673"/>
            <a:chExt cx="2020" cy="1938"/>
          </a:xfrm>
        </p:grpSpPr>
        <p:sp>
          <p:nvSpPr>
            <p:cNvPr id="57350" name="Rectangle 6"/>
            <p:cNvSpPr>
              <a:spLocks noChangeArrowheads="1"/>
            </p:cNvSpPr>
            <p:nvPr/>
          </p:nvSpPr>
          <p:spPr bwMode="gray">
            <a:xfrm>
              <a:off x="2367" y="1675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1" name="Rectangle 7"/>
            <p:cNvSpPr>
              <a:spLocks noChangeArrowheads="1"/>
            </p:cNvSpPr>
            <p:nvPr/>
          </p:nvSpPr>
          <p:spPr bwMode="gray">
            <a:xfrm>
              <a:off x="940" y="1673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2" name="AutoShape 8"/>
            <p:cNvSpPr>
              <a:spLocks noChangeArrowheads="1"/>
            </p:cNvSpPr>
            <p:nvPr/>
          </p:nvSpPr>
          <p:spPr bwMode="gray">
            <a:xfrm>
              <a:off x="723" y="1798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ru-RU" sz="1600" b="1" dirty="0">
                  <a:solidFill>
                    <a:srgbClr val="FFFF00"/>
                  </a:solidFill>
                </a:rPr>
                <a:t>Общая грамотность</a:t>
              </a:r>
              <a:endParaRPr lang="en-US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57353" name="AutoShape 9"/>
            <p:cNvSpPr>
              <a:spLocks noChangeArrowheads="1"/>
            </p:cNvSpPr>
            <p:nvPr/>
          </p:nvSpPr>
          <p:spPr bwMode="gray">
            <a:xfrm>
              <a:off x="723" y="2134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5921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>
                  <a:solidFill>
                    <a:srgbClr val="FFFF00"/>
                  </a:solidFill>
                </a:rPr>
                <a:t>Компьютерная грамотность</a:t>
              </a:r>
              <a:endParaRPr lang="en-US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57354" name="AutoShape 10"/>
            <p:cNvSpPr>
              <a:spLocks noChangeArrowheads="1"/>
            </p:cNvSpPr>
            <p:nvPr/>
          </p:nvSpPr>
          <p:spPr bwMode="gray">
            <a:xfrm>
              <a:off x="660" y="2470"/>
              <a:ext cx="2020" cy="271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ru-RU" sz="1600" b="1" dirty="0">
                  <a:solidFill>
                    <a:srgbClr val="FFFF00"/>
                  </a:solidFill>
                </a:rPr>
                <a:t>Информационная грамотность</a:t>
              </a:r>
              <a:r>
                <a:rPr lang="en-US" sz="1600" b="1" dirty="0">
                  <a:solidFill>
                    <a:srgbClr val="FFFF00"/>
                  </a:solidFill>
                </a:rPr>
                <a:t> </a:t>
              </a:r>
            </a:p>
          </p:txBody>
        </p:sp>
        <p:sp>
          <p:nvSpPr>
            <p:cNvPr id="57355" name="AutoShape 11"/>
            <p:cNvSpPr>
              <a:spLocks noChangeArrowheads="1"/>
            </p:cNvSpPr>
            <p:nvPr/>
          </p:nvSpPr>
          <p:spPr bwMode="gray">
            <a:xfrm>
              <a:off x="723" y="2806"/>
              <a:ext cx="1957" cy="511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5921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>
                  <a:solidFill>
                    <a:srgbClr val="FFFF00"/>
                  </a:solidFill>
                </a:rPr>
                <a:t>Грамотность при овладении</a:t>
              </a:r>
            </a:p>
            <a:p>
              <a:pPr eaLnBrk="0" hangingPunct="0">
                <a:buFont typeface="Wingdings" pitchFamily="2" charset="2"/>
                <a:buNone/>
              </a:pPr>
              <a:r>
                <a:rPr lang="ru-RU" sz="1600" b="1" dirty="0">
                  <a:solidFill>
                    <a:srgbClr val="FFFF00"/>
                  </a:solidFill>
                </a:rPr>
                <a:t>Иностранными языками</a:t>
              </a:r>
              <a:endParaRPr lang="en-US" sz="16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7358" name="Group 14"/>
          <p:cNvGrpSpPr>
            <a:grpSpLocks/>
          </p:cNvGrpSpPr>
          <p:nvPr/>
        </p:nvGrpSpPr>
        <p:grpSpPr bwMode="auto">
          <a:xfrm>
            <a:off x="4668838" y="2417763"/>
            <a:ext cx="3248025" cy="3081337"/>
            <a:chOff x="2941" y="1670"/>
            <a:chExt cx="2046" cy="1941"/>
          </a:xfrm>
        </p:grpSpPr>
        <p:sp>
          <p:nvSpPr>
            <p:cNvPr id="57359" name="Rectangle 15"/>
            <p:cNvSpPr>
              <a:spLocks noChangeArrowheads="1"/>
            </p:cNvSpPr>
            <p:nvPr/>
          </p:nvSpPr>
          <p:spPr bwMode="gray">
            <a:xfrm>
              <a:off x="4661" y="1670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gray">
            <a:xfrm>
              <a:off x="3154" y="1675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1" name="AutoShape 17"/>
            <p:cNvSpPr>
              <a:spLocks noChangeArrowheads="1"/>
            </p:cNvSpPr>
            <p:nvPr/>
          </p:nvSpPr>
          <p:spPr bwMode="gray">
            <a:xfrm>
              <a:off x="2941" y="1801"/>
              <a:ext cx="2010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6980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sz="1600" dirty="0"/>
                <a:t> </a:t>
              </a:r>
              <a:r>
                <a:rPr lang="ru-RU" sz="1600" b="1" dirty="0"/>
                <a:t>Бытовая грамотность</a:t>
              </a:r>
              <a:endParaRPr lang="en-US" sz="1600" b="1" dirty="0"/>
            </a:p>
          </p:txBody>
        </p:sp>
        <p:sp>
          <p:nvSpPr>
            <p:cNvPr id="57362" name="AutoShape 18"/>
            <p:cNvSpPr>
              <a:spLocks noChangeArrowheads="1"/>
            </p:cNvSpPr>
            <p:nvPr/>
          </p:nvSpPr>
          <p:spPr bwMode="gray">
            <a:xfrm>
              <a:off x="2941" y="2137"/>
              <a:ext cx="2010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59216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/>
                <a:t>Грамотность поведения в ЧС</a:t>
              </a:r>
              <a:endParaRPr lang="en-US" sz="1600" b="1" dirty="0"/>
            </a:p>
          </p:txBody>
        </p:sp>
        <p:sp>
          <p:nvSpPr>
            <p:cNvPr id="57363" name="AutoShape 19"/>
            <p:cNvSpPr>
              <a:spLocks noChangeArrowheads="1"/>
            </p:cNvSpPr>
            <p:nvPr/>
          </p:nvSpPr>
          <p:spPr bwMode="gray">
            <a:xfrm>
              <a:off x="2941" y="2473"/>
              <a:ext cx="2010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6980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/>
                <a:t>Коммуникативная грамотность</a:t>
              </a:r>
              <a:endParaRPr lang="en-US" sz="1600" b="1" dirty="0"/>
            </a:p>
          </p:txBody>
        </p:sp>
        <p:sp>
          <p:nvSpPr>
            <p:cNvPr id="57364" name="AutoShape 20"/>
            <p:cNvSpPr>
              <a:spLocks noChangeArrowheads="1"/>
            </p:cNvSpPr>
            <p:nvPr/>
          </p:nvSpPr>
          <p:spPr bwMode="gray">
            <a:xfrm>
              <a:off x="2941" y="2809"/>
              <a:ext cx="2046" cy="477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59216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/>
                <a:t>Общественно-политическая </a:t>
              </a:r>
            </a:p>
            <a:p>
              <a:pPr eaLnBrk="0" hangingPunct="0">
                <a:buFont typeface="Wingdings" pitchFamily="2" charset="2"/>
                <a:buNone/>
              </a:pPr>
              <a:r>
                <a:rPr lang="ru-RU" sz="1600" b="1" dirty="0"/>
                <a:t>грамотность</a:t>
              </a:r>
              <a:endParaRPr lang="en-US" sz="1600" b="1" dirty="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25DF64CC-5379-42C7-8BFB-978A9FA1A1AB}"/>
              </a:ext>
            </a:extLst>
          </p:cNvPr>
          <p:cNvSpPr txBox="1"/>
          <p:nvPr/>
        </p:nvSpPr>
        <p:spPr>
          <a:xfrm>
            <a:off x="539552" y="332656"/>
            <a:ext cx="417646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b="1" dirty="0"/>
              <a:t>Теоретическая справка</a:t>
            </a:r>
          </a:p>
        </p:txBody>
      </p:sp>
    </p:spTree>
    <p:extLst>
      <p:ext uri="{BB962C8B-B14F-4D97-AF65-F5344CB8AC3E}">
        <p14:creationId xmlns:p14="http://schemas.microsoft.com/office/powerpoint/2010/main" val="309198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07504" y="495260"/>
            <a:ext cx="9144000" cy="333797"/>
          </a:xfrm>
        </p:spPr>
        <p:txBody>
          <a:bodyPr/>
          <a:lstStyle/>
          <a:p>
            <a:r>
              <a:rPr lang="ru-RU" altLang="ru-RU" sz="1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Индикаторы функциональной грамотности школьников и их эмпирические показатели</a:t>
            </a:r>
            <a:r>
              <a:rPr lang="ru-RU" altLang="ru-RU" sz="2000" dirty="0"/>
              <a:t/>
            </a:r>
            <a:br>
              <a:rPr lang="ru-RU" altLang="ru-RU" sz="2000" dirty="0"/>
            </a:br>
            <a:endParaRPr lang="ru-RU" alt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770321"/>
              </p:ext>
            </p:extLst>
          </p:nvPr>
        </p:nvGraphicFramePr>
        <p:xfrm>
          <a:off x="323528" y="836712"/>
          <a:ext cx="8424936" cy="5832646"/>
        </p:xfrm>
        <a:graphic>
          <a:graphicData uri="http://schemas.openxmlformats.org/drawingml/2006/table">
            <a:tbl>
              <a:tblPr/>
              <a:tblGrid>
                <a:gridCol w="36859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390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0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Индикаторы функциональной грамотности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Умения (эмпирические показатели):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0088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Общая грамотность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Написать сочинение, реферат.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0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Считать без калькулятора.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2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Отвечать на вопросы, не испытывая затруднений в построении фраз, подборе слов.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2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Написать заявление, заполнить какие-либо анкеты, бланки.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0088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Компьютерная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Искать информацию в сети Интернет.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0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Пользоваться электронной почтой.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0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Создавать и распечатывать тексты.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2802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Грамотность действий в чрезвычайных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ситуациях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Оказывать первую медицинскую помощь пострадавшему.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12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Обратиться за экстренной помощью к специализированным службам.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0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Заботиться о своем здоровье.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60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Вести себя в ситуациях угрозы личной безопасности.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7153A1D-E855-4957-944E-862B519CAFB2}"/>
              </a:ext>
            </a:extLst>
          </p:cNvPr>
          <p:cNvSpPr txBox="1"/>
          <p:nvPr/>
        </p:nvSpPr>
        <p:spPr>
          <a:xfrm>
            <a:off x="114398" y="34753"/>
            <a:ext cx="3888432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1400" b="1" dirty="0"/>
              <a:t>Теоретическая справка</a:t>
            </a:r>
          </a:p>
        </p:txBody>
      </p:sp>
    </p:spTree>
    <p:extLst>
      <p:ext uri="{BB962C8B-B14F-4D97-AF65-F5344CB8AC3E}">
        <p14:creationId xmlns:p14="http://schemas.microsoft.com/office/powerpoint/2010/main" val="743402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9144000" cy="333797"/>
          </a:xfrm>
        </p:spPr>
        <p:txBody>
          <a:bodyPr/>
          <a:lstStyle/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Индикаторы функциональной грамотности школьников и их эмпирические показатели</a:t>
            </a:r>
            <a:r>
              <a:rPr lang="ru-RU" altLang="ru-RU" sz="2000" dirty="0"/>
              <a:t/>
            </a:r>
            <a:br>
              <a:rPr lang="ru-RU" altLang="ru-RU" sz="2000" dirty="0"/>
            </a:br>
            <a:endParaRPr lang="ru-RU" alt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694263"/>
              </p:ext>
            </p:extLst>
          </p:nvPr>
        </p:nvGraphicFramePr>
        <p:xfrm>
          <a:off x="323528" y="1124744"/>
          <a:ext cx="8496944" cy="4969443"/>
        </p:xfrm>
        <a:graphic>
          <a:graphicData uri="http://schemas.openxmlformats.org/drawingml/2006/table">
            <a:tbl>
              <a:tblPr/>
              <a:tblGrid>
                <a:gridCol w="37174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795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4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Индикаторы функциональной грамотности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Умения (эмпирические показатели):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4096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Информационная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Находить и отбирать необходимую информацию из книг, справочников, энциклопедий и др. печатных текстов.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7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Читать чертежи, схемы, графики.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0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Использовать информацию из СМИ (газеты, журналы, радио, телевидение).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0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Пользоваться алфавитным и систематическим каталогом библиотеки.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2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Анализировать числовую информацию.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5931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Коммуникативная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Работать в группе, команде.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Расположить к себе других людей.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поддаваться колебаниям своего настроения.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00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Приспосабливаться к новым, непривычным требованиям и условиям.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24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Организовать работу группы.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82811B-9FDA-4AF2-8668-5DCB536056A7}"/>
              </a:ext>
            </a:extLst>
          </p:cNvPr>
          <p:cNvSpPr txBox="1"/>
          <p:nvPr/>
        </p:nvSpPr>
        <p:spPr>
          <a:xfrm>
            <a:off x="251520" y="139027"/>
            <a:ext cx="4176464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1400" b="1" dirty="0"/>
              <a:t>Теоретическая справка</a:t>
            </a:r>
          </a:p>
        </p:txBody>
      </p:sp>
    </p:spTree>
    <p:extLst>
      <p:ext uri="{BB962C8B-B14F-4D97-AF65-F5344CB8AC3E}">
        <p14:creationId xmlns:p14="http://schemas.microsoft.com/office/powerpoint/2010/main" val="269565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79512" y="549512"/>
            <a:ext cx="9144000" cy="333797"/>
          </a:xfrm>
        </p:spPr>
        <p:txBody>
          <a:bodyPr/>
          <a:lstStyle/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Индикаторы функциональной грамотности школьников и их эмпирические показатели</a:t>
            </a:r>
            <a:r>
              <a:rPr lang="ru-RU" altLang="ru-RU" sz="2000" dirty="0"/>
              <a:t/>
            </a:r>
            <a:br>
              <a:rPr lang="ru-RU" altLang="ru-RU" sz="2000" dirty="0"/>
            </a:br>
            <a:endParaRPr lang="ru-RU" alt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014511"/>
              </p:ext>
            </p:extLst>
          </p:nvPr>
        </p:nvGraphicFramePr>
        <p:xfrm>
          <a:off x="287524" y="908720"/>
          <a:ext cx="8568952" cy="5720532"/>
        </p:xfrm>
        <a:graphic>
          <a:graphicData uri="http://schemas.openxmlformats.org/drawingml/2006/table">
            <a:tbl>
              <a:tblPr/>
              <a:tblGrid>
                <a:gridCol w="35283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81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Индикаторы функциональной грамотности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Умения (эмпирические показатели):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0088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Владение иностранными языками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Перевести со словарем несложный текст.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4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Рассказать о себе, своих друзьях, своем городе.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59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Понимать тексты инструкций на упаковках различных товаров, приборов бытовой техники.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08635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Грамотность при решении бытовых проблем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Выбирать продукты, товары и услуги (в магазинах, в разных сервисных службах, в том числе интерактивных).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35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Планировать денежные расходы, исходя из бюджета семьи.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164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Использовать различные технические бытовые устройства, пользуясь инструкциями.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086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Ориентироваться в незнакомом городе, пользуясь справочником, картой,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GPS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-навигатором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072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Правовая и общественно-политическая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грамотность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Отстаивать свои права и интересы.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8086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Объяснять различия в функциях и полномочиях Правительства, Президента </a:t>
                      </a:r>
                    </a:p>
                  </a:txBody>
                  <a:tcPr marL="50970" marR="5097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6E1236D-D859-4C27-9640-ED7CA3B54101}"/>
              </a:ext>
            </a:extLst>
          </p:cNvPr>
          <p:cNvSpPr txBox="1"/>
          <p:nvPr/>
        </p:nvSpPr>
        <p:spPr>
          <a:xfrm>
            <a:off x="287524" y="80557"/>
            <a:ext cx="4176464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1400" b="1" dirty="0"/>
              <a:t>Теоретическая справка</a:t>
            </a:r>
          </a:p>
        </p:txBody>
      </p:sp>
    </p:spTree>
    <p:extLst>
      <p:ext uri="{BB962C8B-B14F-4D97-AF65-F5344CB8AC3E}">
        <p14:creationId xmlns:p14="http://schemas.microsoft.com/office/powerpoint/2010/main" val="1653951065"/>
      </p:ext>
    </p:extLst>
  </p:cSld>
  <p:clrMapOvr>
    <a:masterClrMapping/>
  </p:clrMapOvr>
</p:sld>
</file>

<file path=ppt/theme/theme1.xml><?xml version="1.0" encoding="utf-8"?>
<a:theme xmlns:a="http://schemas.openxmlformats.org/drawingml/2006/main" name="Tsv7_ani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Tsv7_ani</Template>
  <TotalTime>1666</TotalTime>
  <Words>913</Words>
  <Application>Microsoft Office PowerPoint</Application>
  <PresentationFormat>Экран (4:3)</PresentationFormat>
  <Paragraphs>137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Wingdings</vt:lpstr>
      <vt:lpstr>Tsv7_ani</vt:lpstr>
      <vt:lpstr>РАЙОННЫЙ СЕМИНАР  МКОУ «СОШ №31»  «Методы и приемы в работе над функциональной  грамотностью»   </vt:lpstr>
      <vt:lpstr>Функциональная грамотность</vt:lpstr>
      <vt:lpstr>Направления ФГ</vt:lpstr>
      <vt:lpstr>Глобальные  компетенции</vt:lpstr>
      <vt:lpstr>Читательская грамотность</vt:lpstr>
      <vt:lpstr>Формы ФГ</vt:lpstr>
      <vt:lpstr>Индикаторы функциональной грамотности школьников и их эмпирические показатели </vt:lpstr>
      <vt:lpstr>Индикаторы функциональной грамотности школьников и их эмпирические показатели </vt:lpstr>
      <vt:lpstr>Индикаторы функциональной грамотности школьников и их эмпирические показатели </vt:lpstr>
      <vt:lpstr>Международные оценочные исследования</vt:lpstr>
      <vt:lpstr> 1. ФЕДЕРАЛЬНЫЙ УРОВЕНЬ •Письмо МО ПК №150-а от 17.09.21 (pdf, 350 КБ) // Об утверждении регионального плана мероприятий, направленного на формирование и оценку функциональной грамотности обучающихся ОО ПК, на 2021/2022 учебный год  2. РЕГИОНАЛЬНЫЙ УРОВЕНЬ  • Приказ Министерства образования Приморского края от 16.09.2022 года № 1022 — а «Об утверждении регионального плана мероприятий, направленного    на формирование и   оценку функциональной грамотности обучающихся общеобразовательных организаций Приморского края, на 2022 — 2023 учебный год».  3.  МЕТОДИЧЕСКИЕ  РЕКОМЕНДАЦИИ •  Инструктивно — методическое письмо для учителей » О включении элементов финансовой грамотности в содержание учебного предмета «Обществознание» в       образовательных организациях Приморского края» • Инструктивно-методическое письмо для учителей «О включении элементов финансовой грамотности в содержание учебного предмета География» в образовательных организациях Приморского края» • Инструктивно — методическое письмо для учителей «Об использовании учебно-методических комплектов и электронных образовательных ресурсов при преподавании финансовой грамотности в образовательных учреждениях Приморского края» </vt:lpstr>
      <vt:lpstr>А также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функциональной грамотности учащихся</dc:title>
  <dc:creator>user</dc:creator>
  <dc:description>http://propowerpoint.ru - Áåñïëàòíûå øàáëîíû äëÿ ïðåçåíòàöèé. Ïîëåçíûå ñîâåòû è óðîêè  _x000d__x000d_
PowerPoint .</dc:description>
  <cp:lastModifiedBy>Учетная запись Майкрософт</cp:lastModifiedBy>
  <cp:revision>82</cp:revision>
  <dcterms:created xsi:type="dcterms:W3CDTF">2016-12-29T00:13:29Z</dcterms:created>
  <dcterms:modified xsi:type="dcterms:W3CDTF">2023-04-25T02:48:14Z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000800ea0c0000000000010243100207f6000400038000</vt:lpwstr>
  </property>
</Properties>
</file>