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7" r:id="rId7"/>
    <p:sldId id="273" r:id="rId8"/>
    <p:sldId id="268" r:id="rId9"/>
    <p:sldId id="262" r:id="rId10"/>
    <p:sldId id="272" r:id="rId11"/>
    <p:sldId id="271" r:id="rId12"/>
    <p:sldId id="270" r:id="rId13"/>
    <p:sldId id="269" r:id="rId14"/>
    <p:sldId id="261" r:id="rId15"/>
    <p:sldId id="260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le-savchen.ucoz.ru/" TargetMode="External"/><Relationship Id="rId3" Type="http://schemas.openxmlformats.org/officeDocument/2006/relationships/hyperlink" Target="http://karmanform.ucoz.ru/" TargetMode="External"/><Relationship Id="rId7" Type="http://schemas.openxmlformats.org/officeDocument/2006/relationships/hyperlink" Target="http://burukinann.ucoz.ru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hportal.ru/" TargetMode="External"/><Relationship Id="rId5" Type="http://schemas.openxmlformats.org/officeDocument/2006/relationships/hyperlink" Target="http://statgrad.mioo.ru/" TargetMode="External"/><Relationship Id="rId4" Type="http://schemas.openxmlformats.org/officeDocument/2006/relationships/hyperlink" Target="http://alexlarin.net/" TargetMode="External"/><Relationship Id="rId9" Type="http://schemas.openxmlformats.org/officeDocument/2006/relationships/hyperlink" Target="http://mathematics-120.ucoz.r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«Методы работы при подготовке к ОГЭ по </a:t>
            </a:r>
            <a:r>
              <a:rPr lang="ru-RU" b="1" dirty="0" err="1" smtClean="0"/>
              <a:t>математикЕ</a:t>
            </a:r>
            <a:r>
              <a:rPr lang="ru-RU" b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Выполнила учитель математики </a:t>
            </a:r>
          </a:p>
          <a:p>
            <a:pPr algn="r"/>
            <a:r>
              <a:rPr lang="ru-RU" dirty="0" smtClean="0"/>
              <a:t>МКОУ «СОШ №31» п. Восток</a:t>
            </a:r>
          </a:p>
          <a:p>
            <a:pPr algn="r"/>
            <a:r>
              <a:rPr lang="ru-RU" dirty="0" smtClean="0"/>
              <a:t>Примак с.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241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rima\OneDrive\Рабочий стол\1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81" y="1668463"/>
            <a:ext cx="6797675" cy="24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rima\OneDrive\Рабочий стол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80" y="4395371"/>
            <a:ext cx="6340475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4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prima\OneDrive\Рабочий стол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37" y="1731273"/>
            <a:ext cx="6078148" cy="433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52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prima\OneDrive\Рабочий стол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27" y="1690358"/>
            <a:ext cx="6881961" cy="468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92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prima\OneDrive\Рабочий стол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4" y="2052083"/>
            <a:ext cx="9121776" cy="39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6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Домашнее задание в соответствии с </a:t>
            </a:r>
            <a:r>
              <a:rPr lang="ru-RU" b="1" dirty="0" err="1"/>
              <a:t>КИМами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Применяю различные формы домашнего задание задания из сборника типовых экзаменационных вариантов  (под ред. И.В. Ященко) и открытого банка заданий: 4 - 5 заданий из варианта или тематические задания. Те задания, которые вызвали затруднения, разбираем на доске.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955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Организация работы с тестами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Даже работу с тестами можно организовать по –разному. Например, на первых порах тесты разбираются совместно с учителем в классе. Затем, можно организовать работу в парах (причем по одинаковым силам), дети даже сами с удовольствием выбирают себе напарника,  и это далеко не друг-подружка, они в 9 классе очень четко понимают, что получат гораздо большее, если их силы будут равны.  Во второй половине года, многие уже желают работать самостоятельно, получив потом ключи от учителя и задав вопросы по тем, заданиям, где не могут найти ошибку. 3-4 задания,  которые вызвали наибольшие затруднения,  разбираем вместе на доске.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95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Обучение технике сдачи экзамена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15291"/>
            <a:ext cx="9905999" cy="427591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Следует заострить внимание выпускника на следующих важных моментах:</a:t>
            </a:r>
          </a:p>
          <a:p>
            <a:r>
              <a:rPr lang="ru-RU" dirty="0"/>
              <a:t>- Внимательно читать инструкцию к работе. При выполнении заданий и записи ответов помнить об инструкции.</a:t>
            </a:r>
          </a:p>
          <a:p>
            <a:r>
              <a:rPr lang="ru-RU" dirty="0"/>
              <a:t>- Следить за временем. Помнить, что время экзамена ограничено. Если не получается решить задание, не надо тратить на него время, следует перейти к решению следующего задания. После завершения всей работы в оставшееся время можно вернуться к пропущенным заданиям и постараться их решить. </a:t>
            </a:r>
          </a:p>
          <a:p>
            <a:r>
              <a:rPr lang="ru-RU" dirty="0" smtClean="0"/>
              <a:t>- </a:t>
            </a:r>
            <a:r>
              <a:rPr lang="ru-RU" dirty="0"/>
              <a:t>Прочитать полностью всю работу, оценить её сложность. Выбрать те задания, которые являются самыми простыми, не требующими больших усилий. Выполнение работы начинать с этих заданий.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91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Учим включать </a:t>
            </a:r>
            <a:r>
              <a:rPr lang="ru-RU" b="1" dirty="0" smtClean="0"/>
              <a:t>интуицию</a:t>
            </a:r>
          </a:p>
          <a:p>
            <a:r>
              <a:rPr lang="ru-RU" b="1" dirty="0" smtClean="0"/>
              <a:t>Заполнение </a:t>
            </a:r>
            <a:r>
              <a:rPr lang="ru-RU" b="1" dirty="0"/>
              <a:t>бланков. </a:t>
            </a:r>
            <a:endParaRPr lang="ru-RU" dirty="0"/>
          </a:p>
          <a:p>
            <a:r>
              <a:rPr lang="ru-RU" b="1" dirty="0" smtClean="0"/>
              <a:t>Мотивация </a:t>
            </a:r>
            <a:r>
              <a:rPr lang="ru-RU" b="1" dirty="0"/>
              <a:t>к успешной сдаче (создание положительного настроя)</a:t>
            </a:r>
            <a:endParaRPr lang="ru-RU" dirty="0"/>
          </a:p>
          <a:p>
            <a:r>
              <a:rPr lang="ru-RU" b="1" dirty="0"/>
              <a:t>В</a:t>
            </a:r>
            <a:r>
              <a:rPr lang="ru-RU" b="1" dirty="0" smtClean="0"/>
              <a:t>ыбираем </a:t>
            </a:r>
            <a:r>
              <a:rPr lang="ru-RU" b="1" dirty="0"/>
              <a:t>минимум для слабоуспевающих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47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В своей работе применяю следующие принципы подготовки к </a:t>
            </a:r>
            <a:r>
              <a:rPr lang="ru-RU" i="1" dirty="0" smtClean="0"/>
              <a:t>ОГЭ: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750422"/>
            <a:ext cx="9905999" cy="4676503"/>
          </a:xfrm>
        </p:spPr>
        <p:txBody>
          <a:bodyPr>
            <a:normAutofit fontScale="62500" lnSpcReduction="20000"/>
          </a:bodyPr>
          <a:lstStyle/>
          <a:p>
            <a:r>
              <a:rPr lang="ru-RU" i="1" u="sng" dirty="0" smtClean="0"/>
              <a:t>Первый </a:t>
            </a:r>
            <a:r>
              <a:rPr lang="ru-RU" i="1" u="sng" dirty="0"/>
              <a:t>принцип</a:t>
            </a:r>
            <a:r>
              <a:rPr lang="ru-RU" i="1" dirty="0"/>
              <a:t> – тематический. Эффективнее выстраивать такую подготовку, соблюдая принцип от простых типовых заданий к сложным.</a:t>
            </a:r>
            <a:endParaRPr lang="ru-RU" dirty="0"/>
          </a:p>
          <a:p>
            <a:r>
              <a:rPr lang="ru-RU" i="1" u="sng" dirty="0"/>
              <a:t>Второй принцип</a:t>
            </a:r>
            <a:r>
              <a:rPr lang="ru-RU" i="1" dirty="0"/>
              <a:t> – логический. На этапе освоения знаний необходимо подбирать материал в виде логически взаимосвязанной системы, где из одного следует другое. На следующих занятиях полученные знания способствуют пониманию нового материала.</a:t>
            </a:r>
            <a:endParaRPr lang="ru-RU" dirty="0"/>
          </a:p>
          <a:p>
            <a:r>
              <a:rPr lang="ru-RU" i="1" u="sng" dirty="0"/>
              <a:t>Третий принцип</a:t>
            </a:r>
            <a:r>
              <a:rPr lang="ru-RU" i="1" dirty="0"/>
              <a:t> – тренировочный. На консультациях учащимся предлагаются тренировочные тесты, выполняя которые дети могут оценить степень подготовленности к экзаменам.</a:t>
            </a:r>
            <a:endParaRPr lang="ru-RU" dirty="0"/>
          </a:p>
          <a:p>
            <a:r>
              <a:rPr lang="ru-RU" i="1" u="sng" dirty="0"/>
              <a:t>Четвёртый принцип</a:t>
            </a:r>
            <a:r>
              <a:rPr lang="ru-RU" i="1" dirty="0"/>
              <a:t> – индивидуальный. На консультациях ученик может не только выполнить тест, но и получить ответы на вопросы, которые вызвали затруднение.</a:t>
            </a:r>
            <a:endParaRPr lang="ru-RU" dirty="0"/>
          </a:p>
          <a:p>
            <a:r>
              <a:rPr lang="ru-RU" i="1" u="sng" dirty="0"/>
              <a:t>Пятый принцип</a:t>
            </a:r>
            <a:r>
              <a:rPr lang="ru-RU" i="1" dirty="0"/>
              <a:t> – временной. Все тренировочные тесты следует проводить с ограничением времени, чтобы учащиеся могли контролировать себя - за какое время сколько заданий они успевают решить.</a:t>
            </a:r>
            <a:endParaRPr lang="ru-RU" dirty="0"/>
          </a:p>
          <a:p>
            <a:r>
              <a:rPr lang="ru-RU" i="1" u="sng" dirty="0"/>
              <a:t>Шестой принцип</a:t>
            </a:r>
            <a:r>
              <a:rPr lang="ru-RU" i="1" dirty="0"/>
              <a:t> – контролирующий. </a:t>
            </a:r>
            <a:r>
              <a:rPr lang="ru-RU" i="1" dirty="0" err="1"/>
              <a:t>Максимализация</a:t>
            </a:r>
            <a:r>
              <a:rPr lang="ru-RU" i="1" dirty="0"/>
              <a:t> нагрузки по содержанию и по времени для всех учащихся одинакова. Это необходимо, поскольку тест по своему назначению ставит всех в равные условия и предполагает объективный контроль результатов.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79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Информационный стенд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Информационное обеспечение осуществляем через уголки подготовки к итоговой аттестации. На уголках размещаются положение об итоговой аттестации, образцы бланков, инструкции по их заполнению, правила поведения на </a:t>
            </a:r>
            <a:r>
              <a:rPr lang="ru-RU" dirty="0" smtClean="0"/>
              <a:t>ОГЭ, </a:t>
            </a:r>
            <a:r>
              <a:rPr lang="ru-RU" dirty="0"/>
              <a:t>права учащихся во время проведения </a:t>
            </a:r>
            <a:r>
              <a:rPr lang="ru-RU" dirty="0" smtClean="0"/>
              <a:t>ОГЭ, </a:t>
            </a:r>
            <a:r>
              <a:rPr lang="ru-RU" dirty="0"/>
              <a:t>порядок проведения апелляции, советы учащимся и их родителям, демонстрационные варианты, кодификаторы, спецификации.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63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Материалы для подготовки к экзамену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 lvl="0"/>
            <a:r>
              <a:rPr lang="ru-RU" dirty="0"/>
              <a:t>Различные пособия для подготовки к ОГЭ</a:t>
            </a:r>
          </a:p>
          <a:p>
            <a:pPr lvl="0"/>
            <a:r>
              <a:rPr lang="ru-RU" dirty="0"/>
              <a:t>Бесплатные  </a:t>
            </a:r>
            <a:r>
              <a:rPr lang="ru-RU" dirty="0" err="1"/>
              <a:t>On-line</a:t>
            </a:r>
            <a:r>
              <a:rPr lang="ru-RU" dirty="0"/>
              <a:t>  тесты ОГЭ 9 класс  </a:t>
            </a:r>
          </a:p>
          <a:p>
            <a:pPr lvl="0"/>
            <a:r>
              <a:rPr lang="ru-RU" dirty="0"/>
              <a:t>сайт ФИПИ с открытым банком заданий </a:t>
            </a:r>
            <a:r>
              <a:rPr lang="ru-RU" u="sng" dirty="0">
                <a:hlinkClick r:id="rId2"/>
              </a:rPr>
              <a:t>http://www.fipi.ru/</a:t>
            </a:r>
            <a:endParaRPr lang="ru-RU" dirty="0"/>
          </a:p>
          <a:p>
            <a:pPr lvl="0"/>
            <a:r>
              <a:rPr lang="ru-RU" dirty="0"/>
              <a:t> </a:t>
            </a:r>
            <a:r>
              <a:rPr lang="ru-RU" dirty="0" err="1"/>
              <a:t>Видеоуроки</a:t>
            </a:r>
            <a:r>
              <a:rPr lang="ru-RU" dirty="0"/>
              <a:t> для подготовки к ОГЭ </a:t>
            </a:r>
          </a:p>
          <a:p>
            <a:pPr lvl="0"/>
            <a:r>
              <a:rPr lang="ru-RU" dirty="0"/>
              <a:t>Сайт Дмитрия Гущина</a:t>
            </a:r>
          </a:p>
          <a:p>
            <a:r>
              <a:rPr lang="ru-RU" i="1" dirty="0"/>
              <a:t>Полезные ссылки</a:t>
            </a:r>
            <a:endParaRPr lang="ru-RU" dirty="0"/>
          </a:p>
          <a:p>
            <a:r>
              <a:rPr lang="ru-RU" u="sng" dirty="0">
                <a:hlinkClick r:id="rId3"/>
              </a:rPr>
              <a:t>http://karmanform.ucoz.ru</a:t>
            </a:r>
            <a:r>
              <a:rPr lang="ru-RU" dirty="0"/>
              <a:t>/</a:t>
            </a:r>
          </a:p>
          <a:p>
            <a:r>
              <a:rPr lang="ru-RU" u="sng" dirty="0">
                <a:hlinkClick r:id="rId4"/>
              </a:rPr>
              <a:t>http://alexlarin.net/</a:t>
            </a:r>
            <a:endParaRPr lang="ru-RU" dirty="0"/>
          </a:p>
          <a:p>
            <a:r>
              <a:rPr lang="ru-RU" u="sng" dirty="0">
                <a:hlinkClick r:id="rId5"/>
              </a:rPr>
              <a:t>http://statgrad.mioo.ru/</a:t>
            </a:r>
            <a:endParaRPr lang="ru-RU" dirty="0"/>
          </a:p>
          <a:p>
            <a:r>
              <a:rPr lang="ru-RU" u="sng" dirty="0">
                <a:hlinkClick r:id="rId6"/>
              </a:rPr>
              <a:t>http://www.uchportal.ru/</a:t>
            </a:r>
            <a:endParaRPr lang="ru-RU" dirty="0"/>
          </a:p>
          <a:p>
            <a:r>
              <a:rPr lang="ru-RU" u="sng" dirty="0">
                <a:hlinkClick r:id="rId7"/>
              </a:rPr>
              <a:t>http://burukinann.ucoz.ru/</a:t>
            </a:r>
            <a:endParaRPr lang="ru-RU" dirty="0"/>
          </a:p>
          <a:p>
            <a:r>
              <a:rPr lang="ru-RU" u="sng" dirty="0">
                <a:hlinkClick r:id="rId8"/>
              </a:rPr>
              <a:t>http://le-savchen.ucoz.ru/</a:t>
            </a:r>
            <a:endParaRPr lang="ru-RU" dirty="0"/>
          </a:p>
          <a:p>
            <a:r>
              <a:rPr lang="ru-RU" u="sng" dirty="0">
                <a:hlinkClick r:id="rId9"/>
              </a:rPr>
              <a:t>http://mathematics-120.ucoz.ru/</a:t>
            </a:r>
            <a:endParaRPr lang="ru-RU" dirty="0"/>
          </a:p>
          <a:p>
            <a:r>
              <a:rPr lang="ru-RU" u="sng" dirty="0">
                <a:hlinkClick r:id="rId2"/>
              </a:rPr>
              <a:t>http://www.fipi.ru/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60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Включение в изучение текущего учебного материала заданий, соответствующих экзаменационным заданиям.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учебниках чаще всего встречаются традиционные формулировки заданий, поэтому решаем и разбираем задания из </a:t>
            </a:r>
            <a:r>
              <a:rPr lang="ru-RU" dirty="0" err="1"/>
              <a:t>КИМов</a:t>
            </a:r>
            <a:r>
              <a:rPr lang="ru-RU" dirty="0"/>
              <a:t>.</a:t>
            </a:r>
          </a:p>
          <a:p>
            <a:r>
              <a:rPr lang="ru-RU" dirty="0"/>
              <a:t>После объяснения нового материала и его первичного закрепления, стараюсь продемонстрировать все разнообразие заданий по данной теме из первой и второй части экзаменационных материалов.</a:t>
            </a:r>
          </a:p>
          <a:p>
            <a:r>
              <a:rPr lang="ru-RU" dirty="0"/>
              <a:t>И затем включаю такие задания из открытого банка задач в текущие и самостоятельные и контрольные работы. </a:t>
            </a:r>
          </a:p>
          <a:p>
            <a:r>
              <a:rPr lang="ru-RU" dirty="0"/>
              <a:t>Например, тема «Квадратичная функция». Она отражена в 11, частично в 13 задании (при решении квадратных неравенств) и в задании № 20.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32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103" y="109560"/>
            <a:ext cx="9905998" cy="1478570"/>
          </a:xfrm>
        </p:spPr>
        <p:txBody>
          <a:bodyPr/>
          <a:lstStyle/>
          <a:p>
            <a:r>
              <a:rPr lang="ru-RU" dirty="0" smtClean="0"/>
              <a:t>Задание 11</a:t>
            </a:r>
            <a:endParaRPr lang="ru-RU" dirty="0"/>
          </a:p>
        </p:txBody>
      </p:sp>
      <p:sp>
        <p:nvSpPr>
          <p:cNvPr id="17" name="AutoShape 7" descr="https://oge.sdamgia.ru/img/briefcase--plus.png"/>
          <p:cNvSpPr>
            <a:spLocks noChangeAspect="1" noChangeArrowheads="1"/>
          </p:cNvSpPr>
          <p:nvPr/>
        </p:nvSpPr>
        <p:spPr bwMode="auto">
          <a:xfrm>
            <a:off x="6748463" y="2846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 descr="C:\Users\prima\OneDrive\Рабочий стол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1164566"/>
            <a:ext cx="697000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prima\OneDrive\Рабочий стол\11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27" y="3288651"/>
            <a:ext cx="5370602" cy="340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13</a:t>
            </a:r>
            <a:endParaRPr lang="ru-RU" dirty="0"/>
          </a:p>
        </p:txBody>
      </p:sp>
      <p:pic>
        <p:nvPicPr>
          <p:cNvPr id="2050" name="Picture 2" descr="C:\Users\prima\OneDrive\Рабочий стол\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46" y="2513717"/>
            <a:ext cx="7292972" cy="220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1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20</a:t>
            </a:r>
            <a:endParaRPr lang="ru-RU" dirty="0"/>
          </a:p>
        </p:txBody>
      </p:sp>
      <p:pic>
        <p:nvPicPr>
          <p:cNvPr id="3074" name="Picture 2" descr="C:\Users\prima\OneDrive\Рабочий стол\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77" y="1942117"/>
            <a:ext cx="4477948" cy="432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7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Устная работа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Система устного повторения ранее изученного материала дает учащимся возможность усвоения знаний на уровне автоматического навыка. Поэтому на каждом уроке даем устные задания из ОГЭ  открытого банка задач первой части.</a:t>
            </a:r>
          </a:p>
          <a:p>
            <a:r>
              <a:rPr lang="ru-RU" dirty="0"/>
              <a:t>Например, задание №7. Числа на прямой, сравнение чисел. </a:t>
            </a:r>
          </a:p>
          <a:p>
            <a:r>
              <a:rPr lang="ru-RU" dirty="0"/>
              <a:t>№8. Несложные вычисления со степенями и корнями.</a:t>
            </a:r>
          </a:p>
          <a:p>
            <a:r>
              <a:rPr lang="ru-RU" dirty="0"/>
              <a:t>№11. Работа с графиками функций.</a:t>
            </a:r>
          </a:p>
          <a:p>
            <a:r>
              <a:rPr lang="ru-RU" dirty="0"/>
              <a:t>№18. Геометрия на клетчатой основе.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830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55</TotalTime>
  <Words>803</Words>
  <Application>Microsoft Office PowerPoint</Application>
  <PresentationFormat>Произвольный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Контур</vt:lpstr>
      <vt:lpstr>«Методы работы при подготовке к ОГЭ по математикЕ» </vt:lpstr>
      <vt:lpstr>В своей работе применяю следующие принципы подготовки к ОГЭ: </vt:lpstr>
      <vt:lpstr>Информационный стенд  </vt:lpstr>
      <vt:lpstr>Материалы для подготовки к экзамену</vt:lpstr>
      <vt:lpstr>Включение в изучение текущего учебного материала заданий, соответствующих экзаменационным заданиям.  </vt:lpstr>
      <vt:lpstr>Задание 11</vt:lpstr>
      <vt:lpstr>Задание 13</vt:lpstr>
      <vt:lpstr>Задание 20</vt:lpstr>
      <vt:lpstr>Устная работа 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в соответствии с КИМами </vt:lpstr>
      <vt:lpstr>Организация работы с тестами</vt:lpstr>
      <vt:lpstr>Обучение технике сдачи экзамена 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PC_16</dc:creator>
  <cp:lastModifiedBy>prima</cp:lastModifiedBy>
  <cp:revision>4</cp:revision>
  <dcterms:created xsi:type="dcterms:W3CDTF">2023-01-24T23:41:56Z</dcterms:created>
  <dcterms:modified xsi:type="dcterms:W3CDTF">2023-01-25T01:09:35Z</dcterms:modified>
</cp:coreProperties>
</file>