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2"/>
  </p:handoutMasterIdLst>
  <p:sldIdLst>
    <p:sldId id="256" r:id="rId2"/>
    <p:sldId id="302" r:id="rId3"/>
    <p:sldId id="266" r:id="rId4"/>
    <p:sldId id="303" r:id="rId5"/>
    <p:sldId id="297" r:id="rId6"/>
    <p:sldId id="267" r:id="rId7"/>
    <p:sldId id="268" r:id="rId8"/>
    <p:sldId id="269" r:id="rId9"/>
    <p:sldId id="274" r:id="rId10"/>
    <p:sldId id="270" r:id="rId11"/>
    <p:sldId id="272" r:id="rId12"/>
    <p:sldId id="275" r:id="rId13"/>
    <p:sldId id="276" r:id="rId14"/>
    <p:sldId id="288" r:id="rId15"/>
    <p:sldId id="287" r:id="rId16"/>
    <p:sldId id="300" r:id="rId17"/>
    <p:sldId id="304" r:id="rId18"/>
    <p:sldId id="277" r:id="rId19"/>
    <p:sldId id="305" r:id="rId20"/>
    <p:sldId id="298" r:id="rId21"/>
    <p:sldId id="278" r:id="rId22"/>
    <p:sldId id="279" r:id="rId23"/>
    <p:sldId id="281" r:id="rId24"/>
    <p:sldId id="280" r:id="rId25"/>
    <p:sldId id="282" r:id="rId26"/>
    <p:sldId id="283" r:id="rId27"/>
    <p:sldId id="284" r:id="rId28"/>
    <p:sldId id="285" r:id="rId29"/>
    <p:sldId id="306" r:id="rId30"/>
    <p:sldId id="286" r:id="rId31"/>
    <p:sldId id="289" r:id="rId32"/>
    <p:sldId id="290" r:id="rId33"/>
    <p:sldId id="291" r:id="rId34"/>
    <p:sldId id="292" r:id="rId35"/>
    <p:sldId id="296" r:id="rId36"/>
    <p:sldId id="293" r:id="rId37"/>
    <p:sldId id="294" r:id="rId38"/>
    <p:sldId id="307" r:id="rId39"/>
    <p:sldId id="299" r:id="rId40"/>
    <p:sldId id="26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42C7C62C-6075-426B-B9CE-B65FA7FF71B9}">
          <p14:sldIdLst>
            <p14:sldId id="256"/>
            <p14:sldId id="266"/>
            <p14:sldId id="297"/>
            <p14:sldId id="267"/>
            <p14:sldId id="268"/>
            <p14:sldId id="269"/>
            <p14:sldId id="274"/>
            <p14:sldId id="270"/>
            <p14:sldId id="272"/>
            <p14:sldId id="275"/>
            <p14:sldId id="276"/>
            <p14:sldId id="288"/>
            <p14:sldId id="287"/>
            <p14:sldId id="300"/>
            <p14:sldId id="277"/>
            <p14:sldId id="298"/>
            <p14:sldId id="278"/>
            <p14:sldId id="279"/>
            <p14:sldId id="281"/>
            <p14:sldId id="280"/>
            <p14:sldId id="282"/>
            <p14:sldId id="283"/>
            <p14:sldId id="284"/>
            <p14:sldId id="285"/>
            <p14:sldId id="286"/>
            <p14:sldId id="289"/>
            <p14:sldId id="290"/>
            <p14:sldId id="291"/>
            <p14:sldId id="292"/>
            <p14:sldId id="296"/>
            <p14:sldId id="293"/>
            <p14:sldId id="294"/>
            <p14:sldId id="301"/>
            <p14:sldId id="299"/>
            <p14:sldId id="2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896"/>
    <a:srgbClr val="F3F0ED"/>
    <a:srgbClr val="E1DAD2"/>
    <a:srgbClr val="FEFEFE"/>
    <a:srgbClr val="C1C9CD"/>
    <a:srgbClr val="7C96A3"/>
    <a:srgbClr val="FFFFFF"/>
    <a:srgbClr val="003374"/>
    <a:srgbClr val="385592"/>
    <a:srgbClr val="173A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powerpointstore.com/286-treugolniki-v-pautin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337963" cy="685800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1" y="0"/>
            <a:ext cx="5292436" cy="3200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</a:t>
            </a:r>
          </a:p>
          <a:p>
            <a:r>
              <a:rPr lang="ru-RU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 ОГЭ</a:t>
            </a:r>
          </a:p>
          <a:p>
            <a:r>
              <a:rPr lang="ru-RU" sz="4000" b="1" dirty="0" smtClean="0">
                <a:ln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«Геометрия»</a:t>
            </a:r>
          </a:p>
          <a:p>
            <a:endParaRPr lang="en-US" sz="28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91345" y="5043055"/>
            <a:ext cx="5652655" cy="14489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n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74721" y="3602183"/>
            <a:ext cx="5669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линия треугольника.</a:t>
            </a:r>
          </a:p>
          <a:p>
            <a:pPr algn="ctr"/>
            <a:r>
              <a:rPr lang="ru-RU" sz="28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линия трапеции</a:t>
            </a:r>
            <a:r>
              <a:rPr lang="ru-RU" sz="28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2400" b="1" dirty="0" smtClean="0">
                <a:ln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класс.</a:t>
            </a:r>
          </a:p>
          <a:p>
            <a:pPr algn="r"/>
            <a:r>
              <a:rPr lang="ru-RU" sz="2400" b="1" dirty="0" smtClean="0">
                <a:ln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r"/>
            <a:r>
              <a:rPr lang="ru-RU" sz="2400" b="1" dirty="0" smtClean="0">
                <a:ln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Т.В. </a:t>
            </a:r>
            <a:r>
              <a:rPr lang="ru-RU" sz="2400" b="1" dirty="0" err="1" smtClean="0">
                <a:ln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Ташматова</a:t>
            </a:r>
            <a:r>
              <a:rPr lang="ru-RU" sz="2400" b="1" dirty="0" smtClean="0">
                <a:ln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n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49382" y="37007"/>
            <a:ext cx="606829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изображён треугольник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Найдите длину его средней линии, параллельной стороне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7650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0473" y="2161309"/>
            <a:ext cx="4281054" cy="4349778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>
            <a:off x="2812473" y="5763491"/>
            <a:ext cx="2770909" cy="277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49382" y="37007"/>
            <a:ext cx="606829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изображён треугольник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Найдите длину его средней линии, параллельной стороне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5602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2629" y="1714908"/>
            <a:ext cx="3723698" cy="4891258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943601" y="5611092"/>
            <a:ext cx="651163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003374"/>
                </a:solidFill>
                <a:ea typeface="+mj-ea"/>
                <a:cs typeface="+mj-cs"/>
              </a:rPr>
              <a:t>С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987636" y="2064329"/>
            <a:ext cx="651163" cy="761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003374"/>
                </a:solidFill>
                <a:ea typeface="+mj-ea"/>
                <a:cs typeface="+mj-cs"/>
              </a:rPr>
              <a:t>В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09455" y="5638801"/>
            <a:ext cx="651163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491345" y="6165274"/>
            <a:ext cx="2507673" cy="4156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49382" y="37007"/>
            <a:ext cx="606829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изображён треугольник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Найдите длину его средней линии, параллельной стороне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9698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9574" y="1856823"/>
            <a:ext cx="4818207" cy="4769257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>
            <a:off x="2244436" y="5999020"/>
            <a:ext cx="3643746" cy="2770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49382" y="37007"/>
            <a:ext cx="606829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6.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изображён треугольник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Найдите длину его средней линии, параллельной стороне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867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756" y="1967345"/>
            <a:ext cx="6743989" cy="3996185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>
            <a:off x="1371599" y="5029202"/>
            <a:ext cx="5458692" cy="1385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5763" y="257175"/>
            <a:ext cx="6772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7.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Точки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M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являются серединами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сторон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треугольника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сторона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равна 48, сторона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равна 57,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сторона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равна 72. Найдите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MN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9" name="Picture 5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3055" y="2004638"/>
            <a:ext cx="6276109" cy="4528331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>
            <a:off x="1662546" y="5597236"/>
            <a:ext cx="5472545" cy="4156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3616037" y="5680365"/>
            <a:ext cx="858982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a typeface="+mj-ea"/>
                <a:cs typeface="+mj-cs"/>
              </a:rPr>
              <a:t>72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57214" y="357188"/>
            <a:ext cx="668654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8.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Точки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M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являются серединами сторон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треугольника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сторона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равна 83, сторона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равна 62, сторона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равна 104. Найдите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MN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9699" name="Picture 3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562" y="2246269"/>
            <a:ext cx="6491656" cy="3985384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1066800" y="5264728"/>
            <a:ext cx="5888182" cy="1385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3782291" y="5527964"/>
            <a:ext cx="1052946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104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Точки </a:t>
            </a:r>
            <a:r>
              <a:rPr lang="ru-RU" dirty="0" smtClean="0"/>
              <a:t>A и B — середины сторон MN и MK треугольника MNK соответственно. Найдите периметр треугольника AMB, если </a:t>
            </a:r>
          </a:p>
          <a:p>
            <a:r>
              <a:rPr lang="ru-RU" dirty="0" smtClean="0"/>
              <a:t>MN = 14 см, </a:t>
            </a:r>
          </a:p>
          <a:p>
            <a:r>
              <a:rPr lang="ru-RU" dirty="0" smtClean="0"/>
              <a:t>MK = 12 см,</a:t>
            </a:r>
          </a:p>
          <a:p>
            <a:r>
              <a:rPr lang="ru-RU" dirty="0" smtClean="0"/>
              <a:t> NK = 20 см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6320" y="2770471"/>
            <a:ext cx="3186385" cy="351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5919"/>
            <a:ext cx="7772400" cy="111034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Повторим теорию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линия трапеции.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31" y="1731819"/>
            <a:ext cx="4752975" cy="247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90945" y="459663"/>
            <a:ext cx="7412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Средняя  линия трапеции – это отрезок, соединяющий середины  боковых сторон  трапеции.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0764" y="2399299"/>
            <a:ext cx="31449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средняя  линия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трапеции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3963" y="4145017"/>
            <a:ext cx="854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Теорема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Средняя линия трапеции параллельна ее основаниям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и равна 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полусумме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7374" y="5368859"/>
            <a:ext cx="3111644" cy="96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309"/>
            <a:ext cx="7772400" cy="2103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Математический диктант № 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5919"/>
            <a:ext cx="7772400" cy="111034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Повторим теорию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800" b="1" dirty="0" smtClean="0">
                <a:ln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линия треугольника.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 </a:t>
            </a:r>
            <a:r>
              <a:rPr lang="ru-RU" b="1" dirty="0" smtClean="0">
                <a:solidFill>
                  <a:srgbClr val="7030A0"/>
                </a:solidFill>
              </a:rPr>
              <a:t>Запишите окончание предложения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4)Трапецией называют четырёхугольник, у которого ... . </a:t>
            </a:r>
          </a:p>
          <a:p>
            <a:pPr marL="514350" indent="-514350">
              <a:buNone/>
            </a:pPr>
            <a:r>
              <a:rPr lang="ru-RU" dirty="0" smtClean="0"/>
              <a:t>5) Основаниями трапеции называют ... .</a:t>
            </a:r>
          </a:p>
          <a:p>
            <a:pPr marL="514350" indent="-514350">
              <a:buNone/>
            </a:pPr>
            <a:r>
              <a:rPr lang="ru-RU" dirty="0" smtClean="0"/>
              <a:t> 6) Боковыми сторонами трапеции называют ... . </a:t>
            </a:r>
          </a:p>
          <a:p>
            <a:pPr marL="514350" indent="-514350">
              <a:buNone/>
            </a:pPr>
            <a:r>
              <a:rPr lang="ru-RU" dirty="0" smtClean="0"/>
              <a:t>7) Высотой трапеции называют ... . </a:t>
            </a:r>
          </a:p>
          <a:p>
            <a:pPr marL="514350" indent="-514350">
              <a:buNone/>
            </a:pPr>
            <a:r>
              <a:rPr lang="ru-RU" dirty="0" smtClean="0"/>
              <a:t>8) Равнобокой называют трапецию, у которой ... . </a:t>
            </a:r>
          </a:p>
          <a:p>
            <a:pPr marL="514350" indent="-514350">
              <a:buNone/>
            </a:pPr>
            <a:r>
              <a:rPr lang="ru-RU" dirty="0" smtClean="0"/>
              <a:t>9) Прямоугольной называют трапецию, у которой ... .</a:t>
            </a:r>
          </a:p>
          <a:p>
            <a:pPr marL="514350" indent="-514350">
              <a:buNone/>
            </a:pPr>
            <a:r>
              <a:rPr lang="ru-RU" dirty="0" smtClean="0"/>
              <a:t>10) Средней линией трапеции называют ... . </a:t>
            </a:r>
          </a:p>
          <a:p>
            <a:pPr marL="514350" indent="-514350">
              <a:buNone/>
            </a:pPr>
            <a:r>
              <a:rPr lang="ru-RU" dirty="0" smtClean="0"/>
              <a:t>11) Средняя линия трапеции параллельна .... . </a:t>
            </a:r>
          </a:p>
          <a:p>
            <a:pPr marL="514350" indent="-514350">
              <a:buNone/>
            </a:pPr>
            <a:r>
              <a:rPr lang="ru-RU" dirty="0" smtClean="0"/>
              <a:t>12) Средняя линия трапеции равна .... . </a:t>
            </a:r>
          </a:p>
          <a:p>
            <a:pPr marL="514350" indent="-514350">
              <a:buNone/>
            </a:pPr>
            <a:r>
              <a:rPr lang="ru-RU" dirty="0" smtClean="0"/>
              <a:t>13) Углы при каждом основании равнобокой трапеции .</a:t>
            </a:r>
          </a:p>
          <a:p>
            <a:pPr marL="514350" indent="-514350">
              <a:buNone/>
            </a:pPr>
            <a:r>
              <a:rPr lang="ru-RU" dirty="0" smtClean="0"/>
              <a:t>14) Диагонали равнобокой трапеции ... 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885826" y="342900"/>
            <a:ext cx="5857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клетчатой бумаге с размером клетки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изображена трапеция.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Найдите длину её средней линии.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8676" name="Picture 4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947" y="1842656"/>
            <a:ext cx="6679381" cy="2825896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>
            <a:off x="1343889" y="4073239"/>
            <a:ext cx="5458692" cy="1385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424544" y="2452255"/>
            <a:ext cx="1039092" cy="138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757055" y="5288340"/>
            <a:ext cx="2396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801092" y="4613565"/>
            <a:ext cx="2466109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10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клеток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801091" y="1357747"/>
            <a:ext cx="2272145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a typeface="+mj-ea"/>
                <a:cs typeface="+mj-cs"/>
              </a:rPr>
              <a:t>2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клетки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812473" y="5167746"/>
            <a:ext cx="5999018" cy="10806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линия трапеции :</a:t>
            </a:r>
          </a:p>
          <a:p>
            <a:endParaRPr lang="ru-RU" sz="2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2656" y="5519304"/>
            <a:ext cx="1473344" cy="86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85826" y="342900"/>
            <a:ext cx="5857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клетчатой бумаге с размером клетки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изображена трапеция.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Найдите длину её средней линии.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7650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10" y="1815663"/>
            <a:ext cx="4693517" cy="3677087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2854035" y="2382982"/>
            <a:ext cx="1537856" cy="2771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274619" y="4904509"/>
            <a:ext cx="3671454" cy="138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2022768" y="5417128"/>
            <a:ext cx="2175162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a typeface="+mj-ea"/>
                <a:cs typeface="+mj-cs"/>
              </a:rPr>
              <a:t>7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клеток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036619" y="1357746"/>
            <a:ext cx="2466109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a typeface="+mj-ea"/>
                <a:cs typeface="+mj-cs"/>
              </a:rPr>
              <a:t>3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клетки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860473" y="2683686"/>
            <a:ext cx="2396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777346" y="2960777"/>
            <a:ext cx="2396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624945" y="2452255"/>
            <a:ext cx="3131127" cy="14547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линия </a:t>
            </a:r>
          </a:p>
          <a:p>
            <a:r>
              <a:rPr lang="ru-RU" sz="2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трапеции :</a:t>
            </a:r>
          </a:p>
          <a:p>
            <a:endParaRPr lang="ru-RU" sz="2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6904" y="3602182"/>
            <a:ext cx="1656612" cy="99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1" y="2452253"/>
            <a:ext cx="7024254" cy="9421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№ 2</a:t>
            </a:r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«Средняя </a:t>
            </a:r>
          </a:p>
          <a:p>
            <a:r>
              <a:rPr lang="ru-RU" sz="54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линия трапеции»</a:t>
            </a:r>
            <a:endParaRPr lang="en-US" sz="54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55964" y="-12577"/>
            <a:ext cx="543098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изображена трапеция.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Найдите длину её средней линии.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6626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610" y="2093561"/>
            <a:ext cx="4748935" cy="4184568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3865419" y="2604655"/>
            <a:ext cx="900545" cy="138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008910" y="5791200"/>
            <a:ext cx="3671454" cy="138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55964" y="356754"/>
            <a:ext cx="58628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изображена трапеция.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Найдите длину её средней линии.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4818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4993" y="1661495"/>
            <a:ext cx="3792971" cy="4810598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>
            <a:off x="2784764" y="2272147"/>
            <a:ext cx="637309" cy="1385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2202873" y="5915891"/>
            <a:ext cx="2757054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55964" y="-12577"/>
            <a:ext cx="543098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изображена трапеция.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Найдите длину её средней линии.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379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447" y="1945894"/>
            <a:ext cx="6051262" cy="3831019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3976254" y="2798618"/>
            <a:ext cx="1468582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745673" y="4987636"/>
            <a:ext cx="4364182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55964" y="-12577"/>
            <a:ext cx="543098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изображена трапеция.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Найдите длину её средней линии.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2770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069" y="2092036"/>
            <a:ext cx="7687687" cy="3560617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3519055" y="2854036"/>
            <a:ext cx="3408218" cy="1385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371600" y="4904509"/>
            <a:ext cx="6289963" cy="277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55964" y="356754"/>
            <a:ext cx="543098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 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изображена трапеция.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Найдите длину её средней линии.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1746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630222" y="2309378"/>
            <a:ext cx="4414980" cy="3629893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V="1">
            <a:off x="1711037" y="4412673"/>
            <a:ext cx="1496291" cy="1385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3358933" y="4107873"/>
            <a:ext cx="3727668" cy="79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5919"/>
            <a:ext cx="7772400" cy="111034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Повторим теорию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088674"/>
            <a:ext cx="6858000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Отрезки </a:t>
            </a:r>
            <a:r>
              <a:rPr lang="ru-RU" sz="4800" b="1" dirty="0" smtClean="0">
                <a:solidFill>
                  <a:srgbClr val="7030A0"/>
                </a:solidFill>
              </a:rPr>
              <a:t>средней линии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0945" y="459663"/>
            <a:ext cx="68302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Средняя  линия треугольника – это отрезок, соединяющий середины сторон треугольника.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43" y="1651290"/>
            <a:ext cx="37052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516582" y="2510136"/>
            <a:ext cx="43087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средняя  линия треугольника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3963" y="4145017"/>
            <a:ext cx="85482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Теорема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Средняя линия треугольника, соединяющая середины двух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данных  сторон,  параллельна  третьей   стороне  и   равна  ее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половине.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934" y="5402616"/>
            <a:ext cx="2663102" cy="91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163" y="1342801"/>
            <a:ext cx="6705601" cy="2683305"/>
          </a:xfrm>
          <a:prstGeom prst="rect">
            <a:avLst/>
          </a:prstGeom>
          <a:solidFill>
            <a:srgbClr val="FF0000"/>
          </a:solidFill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981200" y="2590801"/>
            <a:ext cx="2840182" cy="1385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316182" y="3394364"/>
            <a:ext cx="5832763" cy="1385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862946" y="2604655"/>
            <a:ext cx="1191490" cy="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60073" y="1787236"/>
            <a:ext cx="2369127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81891" y="390436"/>
            <a:ext cx="64423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Отрезки средней линии</a:t>
            </a:r>
            <a:endParaRPr lang="ru-RU" sz="3200" b="1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979" y="4550684"/>
            <a:ext cx="3390585" cy="1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9406" y="4414059"/>
            <a:ext cx="3500922" cy="166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Прямоугольник 34"/>
          <p:cNvSpPr/>
          <p:nvPr/>
        </p:nvSpPr>
        <p:spPr>
          <a:xfrm>
            <a:off x="2369127" y="2660073"/>
            <a:ext cx="1565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Больший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045528" y="1995055"/>
            <a:ext cx="1565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Меньший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1891" y="390436"/>
            <a:ext cx="64423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Основания трапеции равны 1 и 11. </a:t>
            </a:r>
          </a:p>
          <a:p>
            <a:r>
              <a:rPr lang="ru-RU" sz="2400" dirty="0" smtClean="0"/>
              <a:t>Найдите больший из отрезков, на которые делит среднюю линию этой трапеции одна из её диагоналей.</a:t>
            </a:r>
            <a:endParaRPr lang="ru-RU" sz="2400" dirty="0"/>
          </a:p>
        </p:txBody>
      </p:sp>
      <p:pic>
        <p:nvPicPr>
          <p:cNvPr id="4098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18" y="2244436"/>
            <a:ext cx="6464079" cy="3419017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>
            <a:off x="3602182" y="3920836"/>
            <a:ext cx="1330036" cy="13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3117278" y="5500255"/>
            <a:ext cx="1094504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11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937169" y="1731819"/>
            <a:ext cx="858977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3875" y="4059816"/>
            <a:ext cx="2530617" cy="65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6289963" y="2923310"/>
            <a:ext cx="24106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Больший из отрезков:</a:t>
            </a:r>
          </a:p>
          <a:p>
            <a:endParaRPr lang="ru-RU" sz="24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2715491" y="3948545"/>
            <a:ext cx="2964873" cy="138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84909" y="5417127"/>
            <a:ext cx="5902036" cy="2771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6471" y="404291"/>
            <a:ext cx="63315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Основания трапеции равны 14 и 19. </a:t>
            </a:r>
          </a:p>
          <a:p>
            <a:r>
              <a:rPr lang="ru-RU" sz="2400" dirty="0" smtClean="0"/>
              <a:t>Найдите  меньший  из отрезков, на которые делит среднюю линию этой трапеции одна из её диагоналей.</a:t>
            </a:r>
            <a:endParaRPr lang="ru-RU" sz="2400" dirty="0"/>
          </a:p>
        </p:txBody>
      </p:sp>
      <p:pic>
        <p:nvPicPr>
          <p:cNvPr id="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18" y="2244436"/>
            <a:ext cx="6464079" cy="3419017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1911927" y="2507674"/>
            <a:ext cx="2964873" cy="1385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91491" y="3948546"/>
            <a:ext cx="1468582" cy="1385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2937169" y="1731819"/>
            <a:ext cx="858977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14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26332" y="5472546"/>
            <a:ext cx="858977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a typeface="+mj-ea"/>
                <a:cs typeface="+mj-cs"/>
              </a:rPr>
              <a:t>19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9963" y="2923310"/>
            <a:ext cx="24106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Меньший из отрезков:</a:t>
            </a:r>
          </a:p>
          <a:p>
            <a:endParaRPr lang="ru-RU" sz="2400" b="1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745" y="4066309"/>
            <a:ext cx="2121478" cy="84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06582" y="3006435"/>
            <a:ext cx="7412181" cy="9421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№ 3</a:t>
            </a:r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«Отрезки средней </a:t>
            </a:r>
          </a:p>
          <a:p>
            <a:r>
              <a:rPr lang="ru-RU" sz="54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линии трапеции»</a:t>
            </a:r>
            <a:endParaRPr lang="en-US" sz="54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491" y="376582"/>
            <a:ext cx="6608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1. </a:t>
            </a:r>
            <a:r>
              <a:rPr lang="ru-RU" sz="2400" b="1" dirty="0" smtClean="0"/>
              <a:t>Основания </a:t>
            </a:r>
            <a:r>
              <a:rPr lang="ru-RU" sz="2400" b="1" dirty="0" smtClean="0"/>
              <a:t>трапеции равны 17 и 19. </a:t>
            </a:r>
          </a:p>
          <a:p>
            <a:r>
              <a:rPr lang="ru-RU" sz="2400" b="1" dirty="0" smtClean="0"/>
              <a:t>Найдите больший из отрезков, на которые делит среднюю линию этой трапеции одна из её диагоналей.</a:t>
            </a:r>
            <a:endParaRPr lang="ru-RU" sz="2400" b="1" dirty="0"/>
          </a:p>
        </p:txBody>
      </p:sp>
      <p:pic>
        <p:nvPicPr>
          <p:cNvPr id="3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618" y="2382981"/>
            <a:ext cx="6464079" cy="3419017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3796146" y="4087091"/>
            <a:ext cx="2964873" cy="138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3865423" y="5680364"/>
            <a:ext cx="1094504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19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93132" y="1787237"/>
            <a:ext cx="1094504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17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327" y="376582"/>
            <a:ext cx="62899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2. </a:t>
            </a:r>
            <a:r>
              <a:rPr lang="ru-RU" sz="2400" b="1" dirty="0" smtClean="0"/>
              <a:t>Основания </a:t>
            </a:r>
            <a:r>
              <a:rPr lang="ru-RU" sz="2400" b="1" dirty="0" smtClean="0"/>
              <a:t>трапеции равны 2 и 9.</a:t>
            </a:r>
          </a:p>
          <a:p>
            <a:r>
              <a:rPr lang="ru-RU" sz="2400" b="1" dirty="0" smtClean="0"/>
              <a:t> Найдите меньший из отрезков, на которые делит среднюю линию этой трапеции одна из её диагоналей.</a:t>
            </a:r>
            <a:endParaRPr lang="ru-RU" sz="2400" b="1" dirty="0"/>
          </a:p>
        </p:txBody>
      </p:sp>
      <p:pic>
        <p:nvPicPr>
          <p:cNvPr id="3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618" y="2382981"/>
            <a:ext cx="6464079" cy="3419017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272145" y="4087091"/>
            <a:ext cx="1468582" cy="1385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879277" y="5638802"/>
            <a:ext cx="914395" cy="7204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a typeface="+mj-ea"/>
                <a:cs typeface="+mj-cs"/>
              </a:rPr>
              <a:t>9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685314" y="1773382"/>
            <a:ext cx="858977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2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218" y="376581"/>
            <a:ext cx="66363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3. </a:t>
            </a:r>
            <a:r>
              <a:rPr lang="ru-RU" sz="2400" b="1" dirty="0" smtClean="0"/>
              <a:t>Основания </a:t>
            </a:r>
            <a:r>
              <a:rPr lang="ru-RU" sz="2400" b="1" dirty="0" smtClean="0"/>
              <a:t>трапеции равны 1 и 17. </a:t>
            </a:r>
          </a:p>
          <a:p>
            <a:r>
              <a:rPr lang="ru-RU" sz="2400" b="1" dirty="0" smtClean="0"/>
              <a:t>Найдите больший из отрезков, на которые делит среднюю линию этой трапеции одна из её диагоналей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618" y="2382981"/>
            <a:ext cx="6464079" cy="3419017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3796146" y="4087091"/>
            <a:ext cx="2964873" cy="138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4087096" y="1828800"/>
            <a:ext cx="789704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1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79277" y="5597236"/>
            <a:ext cx="1094504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a typeface="+mj-ea"/>
                <a:cs typeface="+mj-cs"/>
              </a:rPr>
              <a:t>17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8764" y="348872"/>
            <a:ext cx="5860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4.</a:t>
            </a:r>
            <a:r>
              <a:rPr lang="ru-RU" sz="2400" b="1" dirty="0" smtClean="0"/>
              <a:t> Основания </a:t>
            </a:r>
            <a:r>
              <a:rPr lang="ru-RU" sz="2400" b="1" dirty="0" smtClean="0"/>
              <a:t>трапеции равны 8 и 17. </a:t>
            </a:r>
          </a:p>
          <a:p>
            <a:r>
              <a:rPr lang="ru-RU" sz="2400" b="1" dirty="0" smtClean="0"/>
              <a:t>Найдите  меньший из отрезков, на которые делит среднюю линию этой трапеции одна из её диагоналей.</a:t>
            </a:r>
            <a:endParaRPr lang="ru-RU" sz="2400" b="1" dirty="0"/>
          </a:p>
        </p:txBody>
      </p:sp>
      <p:pic>
        <p:nvPicPr>
          <p:cNvPr id="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618" y="2382981"/>
            <a:ext cx="6464079" cy="3419017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272145" y="4087091"/>
            <a:ext cx="1468582" cy="1385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823859" y="5666510"/>
            <a:ext cx="858977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a typeface="+mj-ea"/>
                <a:cs typeface="+mj-cs"/>
              </a:rPr>
              <a:t>17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045533" y="1773383"/>
            <a:ext cx="761996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8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173090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Сделай чертеж и запиши решение задачи.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2547257"/>
            <a:ext cx="7869890" cy="362970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 из оснований трапеции на 10 см меньше другого, а её средняя линия равна 13 см. Найдите основания трапеции.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Домашняя работа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816" y="1287254"/>
            <a:ext cx="8791303" cy="4889709"/>
          </a:xfrm>
        </p:spPr>
        <p:txBody>
          <a:bodyPr/>
          <a:lstStyle/>
          <a:p>
            <a:pPr>
              <a:buNone/>
            </a:pP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514" y="5312903"/>
            <a:ext cx="772014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Диагонали равнобокой трапеции перпендикулярны, её периметр равен 50 см, а боковая сторона — 14 см. Найдите высоту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трапеции.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5582" y="3540034"/>
            <a:ext cx="799283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 из оснований трапеции в 3 раза меньше другого, а её средняя линия равна 18 см. Найдите основания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трапеции.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514" y="1711234"/>
            <a:ext cx="7992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Точки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середины сторон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треугольника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соответственно. Найдите периметр треугольника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 см,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22 см,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см.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309"/>
            <a:ext cx="7772400" cy="2103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Математический диктант № 1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Источники: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hlinkClick r:id="rId2"/>
              </a:rPr>
              <a:t> </a:t>
            </a:r>
          </a:p>
          <a:p>
            <a:pPr marL="514350" indent="-514350">
              <a:buNone/>
            </a:pPr>
            <a:r>
              <a:rPr lang="ru-RU" dirty="0" smtClean="0"/>
              <a:t>Шаблон презентации: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http://powerpointstore.com/286-treugolniki-v-pautine.html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Задания:</a:t>
            </a:r>
          </a:p>
          <a:p>
            <a:pPr marL="514350" indent="-514350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http://www.fipi.ru/content/otkrytyy-bank-zadaniy-oge</a:t>
            </a:r>
            <a:endParaRPr lang="ru-RU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hlinkClick r:id="rId2"/>
            </a:endParaRPr>
          </a:p>
          <a:p>
            <a:pPr>
              <a:buNone/>
            </a:pPr>
            <a:endParaRPr lang="ru-RU" dirty="0" smtClean="0">
              <a:hlinkClick r:id="rId2"/>
            </a:endParaRPr>
          </a:p>
          <a:p>
            <a:pPr>
              <a:buNone/>
            </a:pPr>
            <a:endParaRPr lang="ru-RU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 Запишите окончание предложения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b="1" dirty="0" smtClean="0"/>
              <a:t>Средней </a:t>
            </a:r>
            <a:r>
              <a:rPr lang="ru-RU" b="1" dirty="0" smtClean="0"/>
              <a:t>линией треугольника называют ... </a:t>
            </a:r>
            <a:r>
              <a:rPr lang="ru-RU" b="1" dirty="0" smtClean="0"/>
              <a:t>.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2) Средняя линия треугольника, соединяющая середины двух его сторон, параллельна ... 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3) Средняя линия треугольника, соединяющая середины двух его сторон, равна ... 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951" y="1837097"/>
            <a:ext cx="5836758" cy="3524612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>
            <a:off x="845128" y="4793674"/>
            <a:ext cx="4765963" cy="1385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1967346" y="5195455"/>
            <a:ext cx="2466109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10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клеток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48400" y="2964872"/>
            <a:ext cx="2660074" cy="13300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линия треугольника :</a:t>
            </a:r>
          </a:p>
          <a:p>
            <a:endParaRPr lang="ru-RU" sz="2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10 : 2 = 5 </a:t>
            </a:r>
            <a:endParaRPr lang="en-US" sz="28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12619" y="249382"/>
            <a:ext cx="65670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клетчатой бумаге с размером клетки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изображён треугольник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Найдите длину его средней линии,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параллельной стороне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987" y="1823110"/>
            <a:ext cx="5227285" cy="3422182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9382" y="221673"/>
            <a:ext cx="606829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клетчатой бумаге с размером клетки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изображён треугольник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Найдите длину его средней линии, параллельной стороне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57055" y="5288340"/>
            <a:ext cx="2396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14400" y="4461164"/>
            <a:ext cx="3768436" cy="2771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1149928" y="5140037"/>
            <a:ext cx="2175164" cy="74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a typeface="+mj-ea"/>
                <a:cs typeface="+mj-cs"/>
              </a:rPr>
              <a:t>6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клеток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611092" y="2493818"/>
            <a:ext cx="3089563" cy="17595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линия треугольника :</a:t>
            </a:r>
          </a:p>
          <a:p>
            <a:endParaRPr lang="ru-RU" sz="2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6 : 2 = 3 </a:t>
            </a:r>
            <a:endParaRPr lang="en-US" sz="28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1" y="2452253"/>
            <a:ext cx="7024254" cy="9421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№ 1</a:t>
            </a:r>
            <a:endParaRPr lang="ru-RU" sz="5400" b="1" dirty="0" smtClean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«Средняя </a:t>
            </a:r>
          </a:p>
          <a:p>
            <a:r>
              <a:rPr lang="ru-RU" sz="54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линия треугольника»</a:t>
            </a:r>
            <a:endParaRPr lang="en-US" sz="54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425" y="1981319"/>
            <a:ext cx="6165883" cy="4419480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49382" y="37007"/>
            <a:ext cx="606829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клетчатой бумаге с размером клетки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in"/>
                <a:cs typeface="Arial" pitchFamily="34" charset="0"/>
              </a:rPr>
              <a:t>1×1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изображён треугольник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ABC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Найдите длину его средней линии, параллельной стороне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AC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995055" y="5680364"/>
            <a:ext cx="4862945" cy="1385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878</TotalTime>
  <Words>776</Words>
  <Application>Microsoft Office PowerPoint</Application>
  <PresentationFormat>Экран (4:3)</PresentationFormat>
  <Paragraphs>175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Office Theme</vt:lpstr>
      <vt:lpstr>Слайд 1</vt:lpstr>
      <vt:lpstr>Повторим теорию</vt:lpstr>
      <vt:lpstr>Слайд 3</vt:lpstr>
      <vt:lpstr>   Математический диктант № 1</vt:lpstr>
      <vt:lpstr>1. Запишите окончание предложения.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Повторим теорию</vt:lpstr>
      <vt:lpstr>Слайд 18</vt:lpstr>
      <vt:lpstr>   Математический диктант № 2</vt:lpstr>
      <vt:lpstr>2. Запишите окончание предложения.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Повторим теорию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Сделай чертеж и запиши решение задачи.</vt:lpstr>
      <vt:lpstr>Домашняя работа</vt:lpstr>
      <vt:lpstr>Источники: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Руслан Ташматов</cp:lastModifiedBy>
  <cp:revision>187</cp:revision>
  <dcterms:created xsi:type="dcterms:W3CDTF">2016-11-18T14:12:19Z</dcterms:created>
  <dcterms:modified xsi:type="dcterms:W3CDTF">2022-12-11T02:54:15Z</dcterms:modified>
</cp:coreProperties>
</file>