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70" r:id="rId7"/>
    <p:sldId id="258" r:id="rId8"/>
    <p:sldId id="264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9" r:id="rId17"/>
    <p:sldId id="277" r:id="rId18"/>
  </p:sldIdLst>
  <p:sldSz cx="9144000" cy="5143500" type="screen16x9"/>
  <p:notesSz cx="9144000" cy="51435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1pPr>
    <a:lvl2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2pPr>
    <a:lvl3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3pPr>
    <a:lvl4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4pPr>
    <a:lvl5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C21E525-4F63-FA47-2CF7-10E21B3A05DF}">
  <a:tblStyle styleId="{CC21E525-4F63-FA47-2CF7-10E21B3A05DF}" styleName="Нет стиля, сетка таблицы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125415" y="-16614"/>
            <a:ext cx="10273821" cy="6841099"/>
          </a:xfrm>
          <a:prstGeom prst="rect">
            <a:avLst/>
          </a:prstGeom>
        </p:spPr>
      </p:pic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58864" y="4394682"/>
            <a:ext cx="1971123" cy="654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11/21/2022</a:t>
            </a:fld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300" b="1" i="0">
                <a:solidFill>
                  <a:srgbClr val="F4A18D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  <a:defRPr/>
            </a:pPr>
            <a:fld id="{81D60167-4931-47E6-BA6A-407CBD079E47}" type="slidenum">
              <a:rPr spc="-145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1500" b="0" i="0">
                <a:solidFill>
                  <a:srgbClr val="383D8F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11/21/2022</a:t>
            </a:fld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300" b="1" i="0">
                <a:solidFill>
                  <a:srgbClr val="F4A18D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  <a:defRPr/>
            </a:pPr>
            <a:fld id="{81D60167-4931-47E6-BA6A-407CBD079E47}" type="slidenum">
              <a:rPr spc="-145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48053" y="0"/>
            <a:ext cx="3910891" cy="12159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58864" y="4394682"/>
            <a:ext cx="1971123" cy="654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4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0085" y="1807209"/>
            <a:ext cx="7603830" cy="2397377"/>
          </a:xfrm>
          <a:prstGeom prst="rect">
            <a:avLst/>
          </a:prstGeom>
        </p:spPr>
      </p:pic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48053" y="0"/>
            <a:ext cx="3910891" cy="12159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058864" y="4394682"/>
            <a:ext cx="1971123" cy="654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2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747110">
            <a:off x="139282" y="-2034017"/>
            <a:ext cx="8503080" cy="8503080"/>
          </a:xfrm>
          <a:prstGeom prst="rect">
            <a:avLst/>
          </a:prstGeom>
        </p:spPr>
      </p:pic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58864" y="4394682"/>
            <a:ext cx="1971123" cy="654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48053" y="0"/>
            <a:ext cx="3910891" cy="12159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3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rcRect b="18460"/>
          <a:stretch/>
        </p:blipFill>
        <p:spPr bwMode="auto">
          <a:xfrm>
            <a:off x="-8580" y="174046"/>
            <a:ext cx="9152579" cy="4982154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 bwMode="auto">
          <a:xfrm>
            <a:off x="0" y="971550"/>
            <a:ext cx="9152580" cy="4203700"/>
          </a:xfrm>
          <a:prstGeom prst="rect">
            <a:avLst/>
          </a:prstGeom>
          <a:solidFill>
            <a:srgbClr val="000000">
              <a:alpha val="69804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-57150" y="69850"/>
            <a:ext cx="9199795" cy="9017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48053" y="0"/>
            <a:ext cx="3910891" cy="12159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-678445" y="736496"/>
            <a:ext cx="4297134" cy="4179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rcRect t="9817" b="5998"/>
          <a:stretch/>
        </p:blipFill>
        <p:spPr bwMode="auto">
          <a:xfrm>
            <a:off x="-229073" y="0"/>
            <a:ext cx="9152579" cy="3178277"/>
          </a:xfrm>
          <a:prstGeom prst="rect">
            <a:avLst/>
          </a:prstGeom>
        </p:spPr>
      </p:pic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48053" y="0"/>
            <a:ext cx="3910891" cy="12159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058864" y="4394682"/>
            <a:ext cx="1971123" cy="654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/>
          <a:srcRect t="9817" b="5998"/>
          <a:stretch/>
        </p:blipFill>
        <p:spPr bwMode="auto">
          <a:xfrm>
            <a:off x="-8579" y="-1"/>
            <a:ext cx="9152579" cy="3178277"/>
          </a:xfrm>
          <a:prstGeom prst="rect">
            <a:avLst/>
          </a:prstGeom>
        </p:spPr>
      </p:pic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48053" y="0"/>
            <a:ext cx="3910891" cy="12159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7046" y="4803998"/>
            <a:ext cx="864096" cy="294372"/>
          </a:xfrm>
          <a:prstGeom prst="rect">
            <a:avLst/>
          </a:prstGeom>
        </p:spPr>
        <p:txBody>
          <a:bodyPr/>
          <a:lstStyle>
            <a:lvl1pPr algn="l" defTabSz="309563">
              <a:defRPr sz="1300" b="1" cap="all" spc="-26">
                <a:solidFill>
                  <a:srgbClr val="F4A18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 lang="ru-RU"/>
              <a:t>‹#›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58864" y="4394682"/>
            <a:ext cx="1971123" cy="654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-180528" y="-1820738"/>
            <a:ext cx="1713885" cy="1656184"/>
          </a:xfrm>
          <a:prstGeom prst="rect">
            <a:avLst/>
          </a:prstGeom>
        </p:spPr>
      </p:pic>
      <p:sp>
        <p:nvSpPr>
          <p:cNvPr id="8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395536" y="699542"/>
            <a:ext cx="6336703" cy="302433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1pPr>
      <a:lvl2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1pPr>
      <a:lvl2pPr marL="783771" marR="0" indent="-326571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2pPr>
      <a:lvl3pPr marL="1219200" marR="0" indent="-304800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3pPr>
      <a:lvl4pPr marL="1737360" marR="0" indent="-365760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4pPr>
      <a:lvl5pPr marL="2194560" marR="0" indent="-365760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5pPr>
      <a:lvl6pPr marL="2651760" marR="0" indent="-365760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6pPr>
      <a:lvl7pPr marL="3108960" marR="0" indent="-365760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7pPr>
      <a:lvl8pPr marL="3566159" marR="0" indent="-365759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8pPr>
      <a:lvl9pPr marL="4023359" marR="0" indent="-365759" algn="l" defTabSz="91440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defRPr sz="32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6904204" name="Прямоугольник 1326904203"/>
          <p:cNvSpPr/>
          <p:nvPr/>
        </p:nvSpPr>
        <p:spPr bwMode="auto">
          <a:xfrm>
            <a:off x="-62777" y="-35277"/>
            <a:ext cx="9369777" cy="540455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sp>
      <p:sp>
        <p:nvSpPr>
          <p:cNvPr id="637362189" name="Заголовок 2"/>
          <p:cNvSpPr>
            <a:spLocks noGrp="1"/>
          </p:cNvSpPr>
          <p:nvPr>
            <p:ph type="title"/>
          </p:nvPr>
        </p:nvSpPr>
        <p:spPr bwMode="auto">
          <a:xfrm>
            <a:off x="219146" y="255042"/>
            <a:ext cx="9087852" cy="1339512"/>
          </a:xfrm>
        </p:spPr>
        <p:txBody>
          <a:bodyPr/>
          <a:lstStyle/>
          <a:p>
            <a:pPr>
              <a:defRPr/>
            </a:pPr>
            <a:r>
              <a:rPr lang="ru-RU" sz="6000">
                <a:latin typeface="DIN Pro Bold"/>
                <a:ea typeface="DIN Pro Bold"/>
                <a:cs typeface="DIN Pro Bold"/>
              </a:rPr>
              <a:t>ДЕНЬ КАЧЕСТВА</a:t>
            </a:r>
            <a:r>
              <a:rPr lang="en-US" sz="6000">
                <a:latin typeface="DIN Pro Bold"/>
                <a:ea typeface="DIN Pro Bold"/>
                <a:cs typeface="DIN Pro Bold"/>
              </a:rPr>
              <a:t> </a:t>
            </a:r>
            <a:r>
              <a:rPr lang="en-US" sz="6000" b="1" i="0" u="none" strike="noStrike" cap="none" spc="0">
                <a:ln>
                  <a:noFill/>
                </a:ln>
                <a:solidFill>
                  <a:srgbClr val="F1330D"/>
                </a:solidFill>
                <a:latin typeface="DIN Pro Bold"/>
                <a:ea typeface="DIN Pro Bold"/>
                <a:cs typeface="DIN Pro Bold"/>
              </a:rPr>
              <a:t>    </a:t>
            </a:r>
            <a:r>
              <a:rPr lang="ru-RU" sz="6200" b="1" i="0" u="none" strike="noStrike" cap="none" spc="0">
                <a:ln>
                  <a:noFill/>
                </a:ln>
                <a:solidFill>
                  <a:srgbClr val="F1330D"/>
                </a:solidFill>
                <a:latin typeface="DIN Pro Bold"/>
                <a:ea typeface="DIN Pro Bold"/>
                <a:cs typeface="DIN Pro Bold"/>
              </a:rPr>
              <a:t>2022</a:t>
            </a:r>
            <a:r>
              <a:rPr lang="ru-RU" sz="6000"/>
              <a:t/>
            </a:r>
            <a:br>
              <a:rPr lang="ru-RU" sz="6000"/>
            </a:br>
            <a:endParaRPr lang="ru-RU" sz="6000">
              <a:solidFill>
                <a:srgbClr val="383F8A"/>
              </a:solidFill>
            </a:endParaRPr>
          </a:p>
        </p:txBody>
      </p:sp>
      <p:pic>
        <p:nvPicPr>
          <p:cNvPr id="407448552" name="Рисунок 40744855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2381" y="306966"/>
            <a:ext cx="9389381" cy="5281527"/>
          </a:xfrm>
          <a:prstGeom prst="rect">
            <a:avLst/>
          </a:prstGeom>
        </p:spPr>
      </p:pic>
      <p:sp>
        <p:nvSpPr>
          <p:cNvPr id="1709209976" name="Заголовок 2"/>
          <p:cNvSpPr txBox="1"/>
          <p:nvPr/>
        </p:nvSpPr>
        <p:spPr bwMode="auto">
          <a:xfrm>
            <a:off x="164976" y="2448708"/>
            <a:ext cx="5856408" cy="11017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1" i="0" u="none" strike="noStrike" cap="none" spc="0">
                <a:ln>
                  <a:noFill/>
                </a:ln>
                <a:solidFill>
                  <a:srgbClr val="F1330D"/>
                </a:solidFill>
                <a:latin typeface="DIN Pro Medium"/>
                <a:ea typeface="DIN Condensed"/>
                <a:cs typeface="DIN Pro Medium"/>
              </a:defRPr>
            </a:lvl1pPr>
            <a:lvl2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3200" dirty="0">
                <a:solidFill>
                  <a:srgbClr val="383F8A"/>
                </a:solidFill>
              </a:rPr>
              <a:t>РОССИЯ — СТРАНА </a:t>
            </a:r>
            <a:br>
              <a:rPr lang="ru-RU" sz="3200" dirty="0">
                <a:solidFill>
                  <a:srgbClr val="383F8A"/>
                </a:solidFill>
              </a:rPr>
            </a:br>
            <a:r>
              <a:rPr lang="ru-RU" sz="3200" dirty="0">
                <a:solidFill>
                  <a:srgbClr val="383F8A"/>
                </a:solidFill>
              </a:rPr>
              <a:t>СО ЗНАКОМ КАЧЕСТВА</a:t>
            </a:r>
            <a:r>
              <a:rPr lang="ru-RU" sz="3600" dirty="0">
                <a:solidFill>
                  <a:srgbClr val="383F8A"/>
                </a:solidFill>
              </a:rPr>
              <a:t/>
            </a:r>
            <a:br>
              <a:rPr lang="ru-RU" sz="3600" dirty="0">
                <a:solidFill>
                  <a:srgbClr val="383F8A"/>
                </a:solidFill>
              </a:rPr>
            </a:br>
            <a:endParaRPr lang="ru-RU" sz="3600" dirty="0">
              <a:solidFill>
                <a:srgbClr val="383F8A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20359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1330D"/>
                </a:solidFill>
                <a:latin typeface="Times New Roman"/>
              </a:rPr>
              <a:t>«Определение качества молока»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275606"/>
            <a:ext cx="6624736" cy="3168352"/>
          </a:xfrm>
        </p:spPr>
        <p:txBody>
          <a:bodyPr>
            <a:normAutofit fontScale="90000"/>
          </a:bodyPr>
          <a:lstStyle/>
          <a:p>
            <a:pPr algn="r">
              <a:lnSpc>
                <a:spcPct val="107000"/>
              </a:lnSpc>
            </a:pPr>
            <a:r>
              <a:rPr lang="ru-RU" sz="40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4000" dirty="0">
                <a:latin typeface="Times New Roman"/>
                <a:ea typeface="Calibri"/>
                <a:cs typeface="Times New Roman"/>
              </a:rPr>
              <a:t>Если в течение 1200 месяцев вы будете ежедневно выпивать один литр молока, то вы себе обеспечите сто лет жизни!»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latin typeface="Times New Roman"/>
                <a:ea typeface="Calibri"/>
              </a:rPr>
              <a:t>шведский </a:t>
            </a:r>
            <a:r>
              <a:rPr lang="ru-RU" dirty="0">
                <a:latin typeface="Times New Roman"/>
                <a:ea typeface="Calibri"/>
              </a:rPr>
              <a:t>ученый Ниле </a:t>
            </a:r>
            <a:r>
              <a:rPr lang="ru-RU" dirty="0" err="1">
                <a:latin typeface="Times New Roman"/>
                <a:ea typeface="Calibri"/>
              </a:rPr>
              <a:t>Густавсон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9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9782"/>
            <a:ext cx="7848872" cy="121598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ru-RU" sz="4000" u="sng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sz="4000" u="sng" dirty="0" smtClean="0">
                <a:latin typeface="Times New Roman"/>
                <a:ea typeface="Calibri"/>
                <a:cs typeface="Times New Roman"/>
              </a:rPr>
              <a:t>остав молока: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Вода - 87,2%,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сухие вещества - 12,8%,в том числе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жиры - 3,9%,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белки - 3,4(казеин- 2,7,альбумин- 0,6 ,глобулин—0,1),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молочный сахар - 4,7%.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Витаминов в молоке около 30. Особенно много витаминов А 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В,</a:t>
            </a:r>
            <a:r>
              <a:rPr lang="ru-RU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а </a:t>
            </a:r>
            <a:r>
              <a:rPr lang="ru-RU" dirty="0">
                <a:latin typeface="Times New Roman"/>
                <a:ea typeface="Calibri"/>
              </a:rPr>
              <a:t>в обогащённом и Д. 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8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7848872" cy="79208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Экспериментальная часть 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611560" y="1275606"/>
            <a:ext cx="7704856" cy="369331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Изучение информации на упаковке 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качества молока по внешнему </a:t>
            </a:r>
            <a:r>
              <a:rPr lang="ru-RU" sz="2400" b="1" dirty="0" smtClean="0">
                <a:latin typeface="Times New Roman"/>
              </a:rPr>
              <a:t>виду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консистенции </a:t>
            </a:r>
            <a:r>
              <a:rPr lang="ru-RU" sz="2400" b="1" dirty="0" smtClean="0">
                <a:latin typeface="Times New Roman"/>
              </a:rPr>
              <a:t>молока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цвета </a:t>
            </a:r>
            <a:r>
              <a:rPr lang="ru-RU" sz="2400" b="1" dirty="0" smtClean="0">
                <a:latin typeface="Times New Roman"/>
              </a:rPr>
              <a:t>молока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степени чистоты </a:t>
            </a:r>
            <a:r>
              <a:rPr lang="ru-RU" sz="2400" b="1" dirty="0" smtClean="0">
                <a:latin typeface="Times New Roman"/>
              </a:rPr>
              <a:t>молока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степени разбавления молока </a:t>
            </a:r>
            <a:r>
              <a:rPr lang="ru-RU" sz="2400" b="1" dirty="0" smtClean="0">
                <a:latin typeface="Times New Roman"/>
              </a:rPr>
              <a:t>водой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наличия крахмала в </a:t>
            </a:r>
            <a:r>
              <a:rPr lang="ru-RU" sz="2400" b="1" dirty="0" smtClean="0">
                <a:latin typeface="Times New Roman"/>
              </a:rPr>
              <a:t>молоке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других примесей в составе </a:t>
            </a:r>
            <a:r>
              <a:rPr lang="ru-RU" sz="2400" b="1" dirty="0" smtClean="0">
                <a:latin typeface="Times New Roman"/>
              </a:rPr>
              <a:t>молока</a:t>
            </a: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/>
              </a:rPr>
              <a:t>Определение термической обработки молока</a:t>
            </a:r>
            <a:endParaRPr lang="ru-RU" sz="2400" b="1" dirty="0" smtClean="0">
              <a:latin typeface="Times New Roman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6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53" y="0"/>
            <a:ext cx="5908123" cy="1215980"/>
          </a:xfrm>
        </p:spPr>
        <p:txBody>
          <a:bodyPr>
            <a:normAutofit/>
          </a:bodyPr>
          <a:lstStyle/>
          <a:p>
            <a:pPr marL="342900" lvl="0" indent="-342900"/>
            <a:r>
              <a:rPr lang="ru-RU" sz="3600" dirty="0" smtClean="0">
                <a:solidFill>
                  <a:srgbClr val="FF0000"/>
                </a:solidFill>
                <a:latin typeface="Calibri"/>
                <a:cs typeface="Calibri"/>
              </a:rPr>
              <a:t>1. Изучение </a:t>
            </a:r>
            <a:r>
              <a:rPr lang="ru-RU" sz="3600" dirty="0">
                <a:solidFill>
                  <a:srgbClr val="FF0000"/>
                </a:solidFill>
                <a:latin typeface="Calibri"/>
                <a:cs typeface="Calibri"/>
              </a:rPr>
              <a:t>информации на упаковке </a:t>
            </a:r>
            <a:endParaRPr lang="ru-RU" dirty="0"/>
          </a:p>
        </p:txBody>
      </p:sp>
      <p:pic>
        <p:nvPicPr>
          <p:cNvPr id="6146" name="Picture 2" descr="https://myslide.ru/documents_7/f9f00980a08758571a7ef416d4aaf42a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71550"/>
            <a:ext cx="5411755" cy="4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53" y="0"/>
            <a:ext cx="5692099" cy="12159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/>
                <a:ea typeface="Calibri"/>
              </a:rPr>
              <a:t>2.Определение </a:t>
            </a:r>
            <a:r>
              <a:rPr lang="ru-RU" sz="3200" dirty="0">
                <a:latin typeface="Times New Roman"/>
                <a:ea typeface="Calibri"/>
              </a:rPr>
              <a:t>качества молока по внешнему виду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67544" y="1563638"/>
            <a:ext cx="7056784" cy="27379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dirty="0">
                <a:solidFill>
                  <a:srgbClr val="FF0000"/>
                </a:solidFill>
                <a:latin typeface="Times New Roman"/>
                <a:cs typeface="Times New Roman"/>
              </a:rPr>
              <a:t>По ГОСТу по внешнему виду молоко должно быть однородным.</a:t>
            </a:r>
            <a:endParaRPr lang="ru-RU" sz="2800" dirty="0">
              <a:solidFill>
                <a:srgbClr val="FF0000"/>
              </a:solidFill>
              <a:cs typeface="Times New Roman"/>
            </a:endParaRPr>
          </a:p>
          <a:p>
            <a:r>
              <a:rPr lang="ru-RU" sz="2800" dirty="0">
                <a:solidFill>
                  <a:srgbClr val="FF0000"/>
                </a:solidFill>
                <a:latin typeface="Times New Roman"/>
              </a:rPr>
              <a:t>Примеси и загрязнения должны 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</a:rPr>
              <a:t>отсутствовать</a:t>
            </a:r>
          </a:p>
          <a:p>
            <a:endParaRPr lang="ru-RU" sz="2800" dirty="0" smtClean="0">
              <a:solidFill>
                <a:srgbClr val="FF0000"/>
              </a:solidFill>
              <a:latin typeface="Times New Roman"/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s://botana.biz/prepod/_bloks/pic/jmabwpu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03798"/>
            <a:ext cx="3823500" cy="19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53" y="0"/>
            <a:ext cx="5692099" cy="12159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/>
                <a:ea typeface="Calibri"/>
              </a:rPr>
              <a:t>3.Определение </a:t>
            </a:r>
            <a:r>
              <a:rPr lang="ru-RU" sz="3200" dirty="0">
                <a:latin typeface="Times New Roman"/>
                <a:ea typeface="Calibri"/>
              </a:rPr>
              <a:t>консистенции молока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67544" y="1563638"/>
            <a:ext cx="7056784" cy="16731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FF0000"/>
                </a:solidFill>
                <a:latin typeface="Times New Roman"/>
                <a:cs typeface="Times New Roman"/>
              </a:rPr>
              <a:t>По ГОСТу по консистенции молоко должно быть однородным</a:t>
            </a:r>
            <a:r>
              <a:rPr lang="ru-RU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</a:p>
          <a:p>
            <a:pPr>
              <a:lnSpc>
                <a:spcPct val="107000"/>
              </a:lnSpc>
            </a:pPr>
            <a:r>
              <a:rPr lang="ru-RU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не</a:t>
            </a:r>
            <a:r>
              <a:rPr lang="ru-RU" sz="3200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/>
              </a:rPr>
              <a:t>тягучим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image.newsru.com/v2/03/2016/09/b/b5cd36bbba3c955f0da64030188c8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6090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53" y="0"/>
            <a:ext cx="5692099" cy="91556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/>
                <a:ea typeface="Calibri"/>
              </a:rPr>
              <a:t>4</a:t>
            </a:r>
            <a:r>
              <a:rPr lang="ru-RU" sz="3200" dirty="0" smtClean="0">
                <a:latin typeface="Times New Roman"/>
                <a:ea typeface="Calibri"/>
              </a:rPr>
              <a:t>. </a:t>
            </a:r>
            <a:r>
              <a:rPr lang="ru-RU" sz="3200" dirty="0">
                <a:latin typeface="Times New Roman"/>
                <a:ea typeface="Calibri"/>
              </a:rPr>
              <a:t>Определение цвета молока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67544" y="1563638"/>
            <a:ext cx="7056784" cy="112024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FF0000"/>
                </a:solidFill>
                <a:latin typeface="Times New Roman"/>
                <a:cs typeface="Times New Roman"/>
              </a:rPr>
              <a:t>По ГОСТу цвет молока должен быть белым или слабо-желтым.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image.newsru.com/v2/03/2016/09/b/b5cd36bbba3c955f0da64030188c8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6090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6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9542"/>
            <a:ext cx="8208912" cy="3024336"/>
          </a:xfrm>
        </p:spPr>
        <p:txBody>
          <a:bodyPr/>
          <a:lstStyle/>
          <a:p>
            <a:pPr algn="r">
              <a:lnSpc>
                <a:spcPct val="107000"/>
              </a:lnSpc>
            </a:pPr>
            <a:r>
              <a:rPr lang="ru-RU" dirty="0">
                <a:latin typeface="Times New Roman"/>
                <a:ea typeface="Calibri"/>
                <a:cs typeface="Times New Roman"/>
              </a:rPr>
              <a:t>Эпиграф: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latin typeface="Calibri"/>
                <a:ea typeface="Calibri"/>
                <a:cs typeface="Times New Roman"/>
              </a:rPr>
              <a:t>    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Если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отец болезни не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всегда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известен, то всегда мать её – пища»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                           Гиппократ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57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395536" y="699542"/>
            <a:ext cx="6912768" cy="3024336"/>
          </a:xfrm>
        </p:spPr>
        <p:txBody>
          <a:bodyPr>
            <a:noAutofit/>
          </a:bodyPr>
          <a:lstStyle/>
          <a:p>
            <a:pPr lvl="0"/>
            <a:r>
              <a:rPr lang="ru-RU" sz="3600" b="0" dirty="0">
                <a:solidFill>
                  <a:srgbClr val="FF0000"/>
                </a:solidFill>
                <a:latin typeface="YS Text"/>
                <a:cs typeface="Calibri"/>
              </a:rPr>
              <a:t>Качество </a:t>
            </a:r>
            <a:r>
              <a:rPr lang="ru-RU" sz="1800" b="0" dirty="0">
                <a:solidFill>
                  <a:srgbClr val="333333"/>
                </a:solidFill>
                <a:latin typeface="YS Text"/>
                <a:cs typeface="Calibri"/>
              </a:rPr>
              <a:t>- </a:t>
            </a:r>
            <a:r>
              <a:rPr lang="ru-RU" sz="3200" b="0" dirty="0">
                <a:solidFill>
                  <a:srgbClr val="333333"/>
                </a:solidFill>
                <a:latin typeface="YS Text"/>
                <a:cs typeface="Calibri"/>
              </a:rPr>
              <a:t>совокупность минимально допустимых требований к продукции, обусловливающих её пригодность удовлетворять определённые потребности в соответствии с её назначением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</a:b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0861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69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98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510"/>
            <a:ext cx="5459445" cy="409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9247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35846"/>
            <a:ext cx="2059947" cy="15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267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 lang="ru-RU">
                <a:latin typeface="DIN Pro"/>
                <a:cs typeface="DIN Pro"/>
              </a:rPr>
              <a:t>7</a:t>
            </a:fld>
            <a:endParaRPr lang="ru-RU">
              <a:latin typeface="DIN Pro"/>
              <a:cs typeface="DIN Pro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23528" y="1843301"/>
            <a:ext cx="5247312" cy="1823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90000"/>
              </a:lnSpc>
              <a:defRPr sz="6000">
                <a:solidFill>
                  <a:srgbClr val="FFFFFF"/>
                </a:solidFill>
                <a:latin typeface="Qanelas-Heavy"/>
                <a:ea typeface="Qanelas-Heavy"/>
                <a:cs typeface="Qanelas-Heavy"/>
              </a:defRPr>
            </a:pPr>
            <a:r>
              <a:rPr lang="ru-RU" sz="2500" b="1" spc="-78" dirty="0">
                <a:solidFill>
                  <a:srgbClr val="383F8A"/>
                </a:solidFill>
                <a:latin typeface="DIN Pro Bold"/>
                <a:cs typeface="DIN Pro Bold"/>
              </a:rPr>
              <a:t>СЛОГАН ВСЕМИРНОГО ДНЯ КАЧЕСТВА В РОССИИ </a:t>
            </a:r>
            <a:r>
              <a:rPr lang="ru-RU" sz="2500" b="1" spc="-78" dirty="0" smtClean="0">
                <a:solidFill>
                  <a:srgbClr val="383F8A"/>
                </a:solidFill>
                <a:latin typeface="DIN Pro Bold"/>
                <a:cs typeface="DIN Pro Bold"/>
              </a:rPr>
              <a:t>: </a:t>
            </a:r>
            <a:endParaRPr lang="ru-RU" sz="1500" b="1" spc="-78" dirty="0">
              <a:solidFill>
                <a:srgbClr val="383F8A"/>
              </a:solidFill>
              <a:latin typeface="DIN Pro Bold"/>
              <a:cs typeface="DIN Pro Bold"/>
            </a:endParaRPr>
          </a:p>
          <a:p>
            <a:pPr>
              <a:lnSpc>
                <a:spcPct val="90000"/>
              </a:lnSpc>
              <a:defRPr sz="6000">
                <a:solidFill>
                  <a:srgbClr val="FFFFFF"/>
                </a:solidFill>
                <a:latin typeface="Qanelas-Heavy"/>
                <a:ea typeface="Qanelas-Heavy"/>
                <a:cs typeface="Qanelas-Heavy"/>
              </a:defRPr>
            </a:pPr>
            <a:endParaRPr lang="ru-RU" sz="1500" b="1" spc="-78" dirty="0">
              <a:solidFill>
                <a:srgbClr val="383F8A"/>
              </a:solidFill>
              <a:latin typeface="DIN Pro Bold"/>
              <a:cs typeface="DIN Pro Bold"/>
            </a:endParaRPr>
          </a:p>
          <a:p>
            <a:pPr>
              <a:lnSpc>
                <a:spcPct val="90000"/>
              </a:lnSpc>
              <a:defRPr sz="6000">
                <a:solidFill>
                  <a:srgbClr val="FFFFFF"/>
                </a:solidFill>
                <a:latin typeface="Qanelas-Heavy"/>
                <a:ea typeface="Qanelas-Heavy"/>
                <a:cs typeface="Qanelas-Heavy"/>
              </a:defRPr>
            </a:pPr>
            <a:r>
              <a:rPr lang="ru-RU" sz="3000" b="1" spc="-78" dirty="0">
                <a:solidFill>
                  <a:srgbClr val="F1330D"/>
                </a:solidFill>
                <a:latin typeface="DIN Pro Bold"/>
                <a:ea typeface="Qanelas-Heavy"/>
                <a:cs typeface="DIN Pro Bold"/>
              </a:rPr>
              <a:t>«РОССИЯ — СТРАНА</a:t>
            </a:r>
            <a:br>
              <a:rPr lang="ru-RU" sz="3000" b="1" spc="-78" dirty="0">
                <a:solidFill>
                  <a:srgbClr val="F1330D"/>
                </a:solidFill>
                <a:latin typeface="DIN Pro Bold"/>
                <a:ea typeface="Qanelas-Heavy"/>
                <a:cs typeface="DIN Pro Bold"/>
              </a:rPr>
            </a:br>
            <a:r>
              <a:rPr lang="ru-RU" sz="3000" b="1" spc="-78" dirty="0">
                <a:solidFill>
                  <a:srgbClr val="F1330D"/>
                </a:solidFill>
                <a:latin typeface="DIN Pro Bold"/>
                <a:ea typeface="Qanelas-Heavy"/>
                <a:cs typeface="DIN Pro Bold"/>
              </a:rPr>
              <a:t>СО ЗНАКОМ КАЧЕСТВА»</a:t>
            </a:r>
            <a:endParaRPr sz="3000" b="1" spc="-78" dirty="0">
              <a:solidFill>
                <a:srgbClr val="F1330D"/>
              </a:solidFill>
              <a:latin typeface="DIN Pro Bold"/>
              <a:ea typeface="Qanelas-Heavy"/>
              <a:cs typeface="DIN Pro Bold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5280145" y="1843060"/>
            <a:ext cx="3243947" cy="1366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300" b="1" spc="-78" dirty="0">
                <a:solidFill>
                  <a:srgbClr val="383F8A"/>
                </a:solidFill>
                <a:latin typeface="DIN Pro Bold"/>
                <a:ea typeface="Qanelas-Heavy"/>
                <a:cs typeface="DIN Pro Bold"/>
              </a:rPr>
              <a:t>РОССИЙСКИЙ </a:t>
            </a:r>
            <a:r>
              <a:rPr lang="ru-RU" sz="2300" b="1" spc="-78" dirty="0">
                <a:solidFill>
                  <a:srgbClr val="F1330D"/>
                </a:solidFill>
                <a:latin typeface="DIN Pro Bold"/>
                <a:ea typeface="Qanelas-Heavy"/>
                <a:cs typeface="DIN Pro Bold"/>
              </a:rPr>
              <a:t>ЗНАК КАЧЕСТВА </a:t>
            </a:r>
            <a:r>
              <a:rPr lang="ru-RU" sz="2300" b="1" spc="-78" dirty="0">
                <a:solidFill>
                  <a:srgbClr val="383F8A"/>
                </a:solidFill>
                <a:latin typeface="DIN Pro Bold"/>
                <a:ea typeface="Qanelas-Heavy"/>
                <a:cs typeface="DIN Pro Bold"/>
              </a:rPr>
              <a:t>– СИМВОЛ КАЧЕСТВА В РОССИИ</a:t>
            </a:r>
            <a:r>
              <a:rPr lang="en-US" sz="2300" b="1" spc="-78" dirty="0">
                <a:solidFill>
                  <a:srgbClr val="383F8A"/>
                </a:solidFill>
                <a:latin typeface="DIN Pro Bold"/>
                <a:ea typeface="Qanelas-Heavy"/>
                <a:cs typeface="DIN Pro Bold"/>
              </a:rPr>
              <a:t/>
            </a:r>
            <a:br>
              <a:rPr lang="en-US" sz="2300" b="1" spc="-78" dirty="0">
                <a:solidFill>
                  <a:srgbClr val="383F8A"/>
                </a:solidFill>
                <a:latin typeface="DIN Pro Bold"/>
                <a:ea typeface="Qanelas-Heavy"/>
                <a:cs typeface="DIN Pro Bold"/>
              </a:rPr>
            </a:br>
            <a:r>
              <a:rPr lang="ru-RU" sz="2300" b="1" spc="-78" dirty="0">
                <a:solidFill>
                  <a:srgbClr val="383F8A"/>
                </a:solidFill>
                <a:latin typeface="DIN Pro Bold"/>
                <a:ea typeface="Qanelas-Heavy"/>
                <a:cs typeface="DIN Pro Bold"/>
              </a:rPr>
              <a:t>С 2015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97544" y="2895031"/>
            <a:ext cx="1647173" cy="160191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 bwMode="auto">
          <a:xfrm>
            <a:off x="5156391" y="1759111"/>
            <a:ext cx="3547598" cy="2900946"/>
          </a:xfrm>
          <a:prstGeom prst="rect">
            <a:avLst/>
          </a:prstGeom>
          <a:noFill/>
          <a:ln w="25400" cap="flat">
            <a:solidFill>
              <a:srgbClr val="D73827"/>
            </a:solidFill>
            <a:prstDash val="solid"/>
            <a:round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3518"/>
            <a:ext cx="3960010" cy="3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51670"/>
            <a:ext cx="4916785" cy="278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23900"/>
            <a:ext cx="6985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63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71550"/>
            <a:ext cx="3910891" cy="121598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ru-RU" sz="4400" dirty="0">
                <a:latin typeface="Times New Roman"/>
                <a:ea typeface="Calibri"/>
                <a:cs typeface="Times New Roman"/>
              </a:rPr>
              <a:t>Молоко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— единственный продукт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</a:rPr>
              <a:t>питания в первые месяцы жизни человека</a:t>
            </a:r>
            <a:endParaRPr lang="ru-RU" dirty="0"/>
          </a:p>
        </p:txBody>
      </p:sp>
      <p:pic>
        <p:nvPicPr>
          <p:cNvPr id="5124" name="Picture 4" descr="https://dolgo-jv.ru/wp-content/uploads/2018/06/Pouring-Milk-in-the-gl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93" y="1491630"/>
            <a:ext cx="4828931" cy="30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iso9001.ru/images/stories/news/molo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68" y="8404398"/>
            <a:ext cx="5509845" cy="40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iso9001.ru/images/stories/news/molo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2" y="2283718"/>
            <a:ext cx="3469186" cy="25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181</Words>
  <Application>Microsoft Office PowerPoint</Application>
  <DocSecurity>0</DocSecurity>
  <PresentationFormat>Экран (16:9)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ДЕНЬ КАЧЕСТВА     2022 </vt:lpstr>
      <vt:lpstr>Эпиграф:       Если отец болезни не  всегда известен, то всегда мать её – пища»                                                                                                                                          Гиппократ </vt:lpstr>
      <vt:lpstr>Качество - совокупность минимально допустимых требований к продукции, обусловливающих её пригодность удовлетворять определённые потребности в соответствии с её назначением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Молоко — единственный продукт питания в первые месяцы жизни человека</vt:lpstr>
      <vt:lpstr>«Если в течение 1200 месяцев вы будете ежедневно выпивать один литр молока, то вы себе обеспечите сто лет жизни!» шведский ученый Ниле Густавсон</vt:lpstr>
      <vt:lpstr>Состав молока: Вода - 87,2%, сухие вещества - 12,8%,в том числе жиры - 3,9%, белки - 3,4(казеин- 2,7,альбумин- 0,6 ,глобулин—0,1), молочный сахар - 4,7%. Витаминов в молоке около 30. Особенно много витаминов А и В, а в обогащённом и Д. В </vt:lpstr>
      <vt:lpstr>Экспериментальная часть </vt:lpstr>
      <vt:lpstr>1. Изучение информации на упаковке </vt:lpstr>
      <vt:lpstr>2.Определение качества молока по внешнему виду</vt:lpstr>
      <vt:lpstr>3.Определение консистенции молока</vt:lpstr>
      <vt:lpstr>4. Определение цвета молока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EGOR</dc:creator>
  <cp:keywords/>
  <dc:description/>
  <cp:lastModifiedBy>Lana</cp:lastModifiedBy>
  <cp:revision>144</cp:revision>
  <dcterms:modified xsi:type="dcterms:W3CDTF">2022-11-21T11:08:26Z</dcterms:modified>
  <cp:category/>
  <dc:identifier/>
  <cp:contentStatus/>
  <dc:language/>
  <cp:version/>
</cp:coreProperties>
</file>