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8" r:id="rId3"/>
    <p:sldId id="274" r:id="rId4"/>
    <p:sldId id="276" r:id="rId5"/>
    <p:sldId id="277" r:id="rId6"/>
    <p:sldId id="279" r:id="rId7"/>
    <p:sldId id="280" r:id="rId8"/>
    <p:sldId id="278" r:id="rId9"/>
    <p:sldId id="27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26.04.2023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26.04.2023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26.04.2023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puzzlemania-154aa.kxcdn.com/products/m-puzzle-jidlo-2000-dilku-98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29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9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ef1/0010fee0-1366d6f6/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568952" cy="626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0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08720"/>
            <a:ext cx="7024744" cy="4752528"/>
          </a:xfrm>
        </p:spPr>
        <p:txBody>
          <a:bodyPr>
            <a:normAutofit/>
          </a:bodyPr>
          <a:lstStyle/>
          <a:p>
            <a:pPr algn="ctr"/>
            <a:r>
              <a:rPr lang="en-US" b="1" dirty="0" smtClean="0"/>
              <a:t>LET’S HAVE A REST!</a:t>
            </a:r>
            <a:br>
              <a:rPr lang="en-US" b="1" dirty="0" smtClean="0"/>
            </a:br>
            <a:r>
              <a:rPr lang="en-US" sz="3100" b="1" dirty="0">
                <a:solidFill>
                  <a:srgbClr val="333333"/>
                </a:solidFill>
                <a:latin typeface="Verdana"/>
              </a:rPr>
              <a:t>Look left, right </a:t>
            </a:r>
            <a:r>
              <a:rPr lang="en-US" sz="3100" b="1" dirty="0" smtClean="0">
                <a:solidFill>
                  <a:srgbClr val="333333"/>
                </a:solidFill>
                <a:latin typeface="Verdana"/>
              </a:rPr>
              <a:t/>
            </a:r>
            <a:br>
              <a:rPr lang="en-US" sz="3100" b="1" dirty="0" smtClean="0">
                <a:solidFill>
                  <a:srgbClr val="333333"/>
                </a:solidFill>
                <a:latin typeface="Verdana"/>
              </a:rPr>
            </a:br>
            <a:r>
              <a:rPr lang="en-US" sz="3100" b="1" dirty="0" smtClean="0">
                <a:solidFill>
                  <a:srgbClr val="333333"/>
                </a:solidFill>
                <a:latin typeface="Verdana"/>
              </a:rPr>
              <a:t>Look </a:t>
            </a:r>
            <a:r>
              <a:rPr lang="en-US" sz="3100" b="1" dirty="0">
                <a:solidFill>
                  <a:srgbClr val="333333"/>
                </a:solidFill>
                <a:latin typeface="Verdana"/>
              </a:rPr>
              <a:t>up, look down  </a:t>
            </a:r>
            <a:r>
              <a:rPr lang="ru-RU" sz="3100" b="1" dirty="0"/>
              <a:t/>
            </a:r>
            <a:br>
              <a:rPr lang="ru-RU" sz="3100" b="1" dirty="0"/>
            </a:br>
            <a:r>
              <a:rPr lang="en-US" sz="3100" b="1" dirty="0">
                <a:solidFill>
                  <a:srgbClr val="333333"/>
                </a:solidFill>
                <a:latin typeface="Verdana"/>
              </a:rPr>
              <a:t>Look around.  </a:t>
            </a:r>
            <a:r>
              <a:rPr lang="ru-RU" sz="3100" b="1" dirty="0"/>
              <a:t/>
            </a:r>
            <a:br>
              <a:rPr lang="ru-RU" sz="3100" b="1" dirty="0"/>
            </a:br>
            <a:r>
              <a:rPr lang="en-US" sz="3100" b="1" dirty="0">
                <a:solidFill>
                  <a:srgbClr val="333333"/>
                </a:solidFill>
                <a:latin typeface="Verdana"/>
              </a:rPr>
              <a:t>Look at your nose  </a:t>
            </a:r>
            <a:r>
              <a:rPr lang="ru-RU" sz="3100" b="1" dirty="0"/>
              <a:t/>
            </a:r>
            <a:br>
              <a:rPr lang="ru-RU" sz="3100" b="1" dirty="0"/>
            </a:br>
            <a:r>
              <a:rPr lang="en-US" sz="3100" b="1" dirty="0">
                <a:solidFill>
                  <a:srgbClr val="333333"/>
                </a:solidFill>
                <a:latin typeface="Verdana"/>
              </a:rPr>
              <a:t>Look at that rose  </a:t>
            </a:r>
            <a:r>
              <a:rPr lang="ru-RU" sz="3100" b="1" dirty="0"/>
              <a:t/>
            </a:r>
            <a:br>
              <a:rPr lang="ru-RU" sz="3100" b="1" dirty="0"/>
            </a:br>
            <a:r>
              <a:rPr lang="en-US" sz="3100" b="1" dirty="0">
                <a:solidFill>
                  <a:srgbClr val="333333"/>
                </a:solidFill>
                <a:latin typeface="Verdana"/>
              </a:rPr>
              <a:t>Close your eyes  </a:t>
            </a:r>
            <a:r>
              <a:rPr lang="ru-RU" sz="3100" b="1" dirty="0"/>
              <a:t/>
            </a:r>
            <a:br>
              <a:rPr lang="ru-RU" sz="3100" b="1" dirty="0"/>
            </a:br>
            <a:r>
              <a:rPr lang="en-US" sz="3100" b="1" dirty="0">
                <a:solidFill>
                  <a:srgbClr val="333333"/>
                </a:solidFill>
                <a:latin typeface="Verdana"/>
              </a:rPr>
              <a:t>Open, wink and smile.</a:t>
            </a:r>
            <a:r>
              <a:rPr lang="en-US" sz="3100" b="1" i="1" dirty="0">
                <a:solidFill>
                  <a:srgbClr val="333333"/>
                </a:solidFill>
                <a:latin typeface="Verdana"/>
              </a:rPr>
              <a:t> </a:t>
            </a:r>
            <a:endParaRPr lang="ru-RU" sz="3100" b="1" dirty="0"/>
          </a:p>
        </p:txBody>
      </p:sp>
      <p:sp>
        <p:nvSpPr>
          <p:cNvPr id="3" name="Объект 2"/>
          <p:cNvSpPr>
            <a:spLocks noGrp="1"/>
          </p:cNvSpPr>
          <p:nvPr>
            <p:ph idx="1"/>
          </p:nvPr>
        </p:nvSpPr>
        <p:spPr>
          <a:xfrm>
            <a:off x="971600" y="764704"/>
            <a:ext cx="7272924" cy="5544616"/>
          </a:xfrm>
        </p:spPr>
        <p:txBody>
          <a:bodyPr>
            <a:normAutofit/>
          </a:bodyPr>
          <a:lstStyle/>
          <a:p>
            <a:pPr marL="68580" indent="0">
              <a:buNone/>
            </a:pPr>
            <a:r>
              <a:rPr lang="en-US" sz="6000" b="1" dirty="0" smtClean="0"/>
              <a:t> </a:t>
            </a:r>
            <a:endParaRPr lang="ru-RU" sz="6000" b="1" dirty="0"/>
          </a:p>
        </p:txBody>
      </p:sp>
    </p:spTree>
    <p:extLst>
      <p:ext uri="{BB962C8B-B14F-4D97-AF65-F5344CB8AC3E}">
        <p14:creationId xmlns:p14="http://schemas.microsoft.com/office/powerpoint/2010/main" val="169124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5400600"/>
          </a:xfrm>
        </p:spPr>
        <p:txBody>
          <a:bodyPr>
            <a:normAutofit/>
          </a:bodyPr>
          <a:lstStyle/>
          <a:p>
            <a:r>
              <a:rPr lang="en-US" sz="3200" b="1" dirty="0">
                <a:solidFill>
                  <a:schemeClr val="tx1"/>
                </a:solidFill>
                <a:latin typeface="MJXc-TeX-main-R"/>
              </a:rPr>
              <a:t>1</a:t>
            </a:r>
            <a:r>
              <a:rPr lang="en-US" sz="3200" b="1" dirty="0">
                <a:solidFill>
                  <a:schemeClr val="tx1"/>
                </a:solidFill>
                <a:latin typeface="Roboto"/>
              </a:rPr>
              <a:t>. Both the British &amp; tourists enjoy eating there.</a:t>
            </a:r>
            <a:r>
              <a:rPr lang="en-US" sz="3200" b="1" dirty="0">
                <a:solidFill>
                  <a:schemeClr val="tx1"/>
                </a:solidFill>
              </a:rPr>
              <a:t/>
            </a:r>
            <a:br>
              <a:rPr lang="en-US" sz="3200" b="1" dirty="0">
                <a:solidFill>
                  <a:schemeClr val="tx1"/>
                </a:solidFill>
              </a:rPr>
            </a:br>
            <a:r>
              <a:rPr lang="en-US" sz="3200" b="1" dirty="0">
                <a:solidFill>
                  <a:schemeClr val="tx1"/>
                </a:solidFill>
                <a:latin typeface="MJXc-TeX-main-R"/>
              </a:rPr>
              <a:t>2</a:t>
            </a:r>
            <a:r>
              <a:rPr lang="en-US" sz="3200" b="1" dirty="0">
                <a:solidFill>
                  <a:schemeClr val="tx1"/>
                </a:solidFill>
                <a:latin typeface="Roboto"/>
              </a:rPr>
              <a:t>. Business people have dinners there.</a:t>
            </a:r>
            <a:r>
              <a:rPr lang="en-US" sz="3200" b="1" dirty="0">
                <a:solidFill>
                  <a:schemeClr val="tx1"/>
                </a:solidFill>
              </a:rPr>
              <a:t/>
            </a:r>
            <a:br>
              <a:rPr lang="en-US" sz="3200" b="1" dirty="0">
                <a:solidFill>
                  <a:schemeClr val="tx1"/>
                </a:solidFill>
              </a:rPr>
            </a:br>
            <a:r>
              <a:rPr lang="en-US" sz="3200" b="1" dirty="0">
                <a:solidFill>
                  <a:schemeClr val="tx1"/>
                </a:solidFill>
                <a:latin typeface="MJXc-TeX-main-R"/>
              </a:rPr>
              <a:t>3</a:t>
            </a:r>
            <a:r>
              <a:rPr lang="en-US" sz="3200" b="1" dirty="0">
                <a:solidFill>
                  <a:schemeClr val="tx1"/>
                </a:solidFill>
                <a:latin typeface="Roboto"/>
              </a:rPr>
              <a:t>. They are busy mostly at lunchtime.</a:t>
            </a:r>
            <a:r>
              <a:rPr lang="en-US" sz="3200" b="1" dirty="0">
                <a:solidFill>
                  <a:schemeClr val="tx1"/>
                </a:solidFill>
              </a:rPr>
              <a:t/>
            </a:r>
            <a:br>
              <a:rPr lang="en-US" sz="3200" b="1" dirty="0">
                <a:solidFill>
                  <a:schemeClr val="tx1"/>
                </a:solidFill>
              </a:rPr>
            </a:br>
            <a:r>
              <a:rPr lang="en-US" sz="3200" b="1" dirty="0">
                <a:solidFill>
                  <a:schemeClr val="tx1"/>
                </a:solidFill>
                <a:latin typeface="MJXc-TeX-main-R"/>
              </a:rPr>
              <a:t>4</a:t>
            </a:r>
            <a:r>
              <a:rPr lang="en-US" sz="3200" b="1" dirty="0">
                <a:solidFill>
                  <a:schemeClr val="tx1"/>
                </a:solidFill>
                <a:latin typeface="Roboto"/>
              </a:rPr>
              <a:t>. You can eat food from many different countries there.</a:t>
            </a:r>
            <a:r>
              <a:rPr lang="en-US" sz="3200" b="1" dirty="0">
                <a:solidFill>
                  <a:schemeClr val="tx1"/>
                </a:solidFill>
              </a:rPr>
              <a:t/>
            </a:r>
            <a:br>
              <a:rPr lang="en-US" sz="3200" b="1" dirty="0">
                <a:solidFill>
                  <a:schemeClr val="tx1"/>
                </a:solidFill>
              </a:rPr>
            </a:br>
            <a:r>
              <a:rPr lang="en-US" sz="3200" b="1" dirty="0">
                <a:solidFill>
                  <a:schemeClr val="tx1"/>
                </a:solidFill>
                <a:latin typeface="MJXc-TeX-main-R"/>
              </a:rPr>
              <a:t>5</a:t>
            </a:r>
            <a:r>
              <a:rPr lang="en-US" sz="3200" b="1" dirty="0">
                <a:solidFill>
                  <a:schemeClr val="tx1"/>
                </a:solidFill>
                <a:latin typeface="Roboto"/>
              </a:rPr>
              <a:t>. You can find them all around Britain.</a:t>
            </a:r>
            <a:endParaRPr lang="ru-RU" sz="3200" b="1" dirty="0">
              <a:solidFill>
                <a:schemeClr val="tx1"/>
              </a:solidFill>
            </a:endParaRPr>
          </a:p>
        </p:txBody>
      </p:sp>
    </p:spTree>
    <p:extLst>
      <p:ext uri="{BB962C8B-B14F-4D97-AF65-F5344CB8AC3E}">
        <p14:creationId xmlns:p14="http://schemas.microsoft.com/office/powerpoint/2010/main" val="511114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645" y="836713"/>
            <a:ext cx="6637468" cy="792087"/>
          </a:xfrm>
        </p:spPr>
        <p:txBody>
          <a:bodyPr/>
          <a:lstStyle/>
          <a:p>
            <a:r>
              <a:rPr lang="en-US" dirty="0" smtClean="0"/>
              <a:t>Find the names of…</a:t>
            </a:r>
            <a:endParaRPr lang="ru-RU" dirty="0"/>
          </a:p>
        </p:txBody>
      </p:sp>
      <p:sp>
        <p:nvSpPr>
          <p:cNvPr id="3" name="Текст 2"/>
          <p:cNvSpPr>
            <a:spLocks noGrp="1"/>
          </p:cNvSpPr>
          <p:nvPr>
            <p:ph type="body" idx="1"/>
          </p:nvPr>
        </p:nvSpPr>
        <p:spPr>
          <a:xfrm>
            <a:off x="1258645" y="1628800"/>
            <a:ext cx="6637467" cy="4158813"/>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77071080"/>
              </p:ext>
            </p:extLst>
          </p:nvPr>
        </p:nvGraphicFramePr>
        <p:xfrm>
          <a:off x="1259632" y="1628800"/>
          <a:ext cx="6624736" cy="4176464"/>
        </p:xfrm>
        <a:graphic>
          <a:graphicData uri="http://schemas.openxmlformats.org/drawingml/2006/table">
            <a:tbl>
              <a:tblPr firstRow="1" bandRow="1">
                <a:tableStyleId>{ED083AE6-46FA-4A59-8FB0-9F97EB10719F}</a:tableStyleId>
              </a:tblPr>
              <a:tblGrid>
                <a:gridCol w="2032000"/>
                <a:gridCol w="2216472"/>
                <a:gridCol w="2376264"/>
              </a:tblGrid>
              <a:tr h="1080120">
                <a:tc>
                  <a:txBody>
                    <a:bodyPr/>
                    <a:lstStyle/>
                    <a:p>
                      <a:r>
                        <a:rPr lang="en-US" sz="2800" dirty="0" smtClean="0"/>
                        <a:t>Drinks</a:t>
                      </a:r>
                      <a:endParaRPr lang="ru-RU" sz="2800" dirty="0"/>
                    </a:p>
                  </a:txBody>
                  <a:tcPr/>
                </a:tc>
                <a:tc>
                  <a:txBody>
                    <a:bodyPr/>
                    <a:lstStyle/>
                    <a:p>
                      <a:r>
                        <a:rPr lang="en-US" sz="2800" dirty="0" smtClean="0"/>
                        <a:t>meat</a:t>
                      </a:r>
                      <a:endParaRPr lang="ru-RU" sz="2800" dirty="0"/>
                    </a:p>
                  </a:txBody>
                  <a:tcPr/>
                </a:tc>
                <a:tc>
                  <a:txBody>
                    <a:bodyPr/>
                    <a:lstStyle/>
                    <a:p>
                      <a:r>
                        <a:rPr lang="en-US" sz="2800" dirty="0" smtClean="0"/>
                        <a:t>vegetables</a:t>
                      </a:r>
                      <a:endParaRPr lang="ru-RU" sz="2800" dirty="0"/>
                    </a:p>
                  </a:txBody>
                  <a:tcPr/>
                </a:tc>
              </a:tr>
              <a:tr h="1008112">
                <a:tc>
                  <a:txBody>
                    <a:bodyPr/>
                    <a:lstStyle/>
                    <a:p>
                      <a:endParaRPr lang="ru-RU" sz="2400" b="1" dirty="0"/>
                    </a:p>
                  </a:txBody>
                  <a:tcPr/>
                </a:tc>
                <a:tc>
                  <a:txBody>
                    <a:bodyPr/>
                    <a:lstStyle/>
                    <a:p>
                      <a:endParaRPr lang="ru-RU" sz="2400" b="1" dirty="0"/>
                    </a:p>
                  </a:txBody>
                  <a:tcPr/>
                </a:tc>
                <a:tc>
                  <a:txBody>
                    <a:bodyPr/>
                    <a:lstStyle/>
                    <a:p>
                      <a:endParaRPr lang="ru-RU" sz="2400" b="1" dirty="0"/>
                    </a:p>
                  </a:txBody>
                  <a:tcPr/>
                </a:tc>
              </a:tr>
              <a:tr h="1008112">
                <a:tc>
                  <a:txBody>
                    <a:bodyPr/>
                    <a:lstStyle/>
                    <a:p>
                      <a:endParaRPr lang="ru-RU" sz="2400" b="1" dirty="0"/>
                    </a:p>
                  </a:txBody>
                  <a:tcPr/>
                </a:tc>
                <a:tc>
                  <a:txBody>
                    <a:bodyPr/>
                    <a:lstStyle/>
                    <a:p>
                      <a:endParaRPr lang="ru-RU" sz="2400" b="1" dirty="0"/>
                    </a:p>
                  </a:txBody>
                  <a:tcPr/>
                </a:tc>
                <a:tc>
                  <a:txBody>
                    <a:bodyPr/>
                    <a:lstStyle/>
                    <a:p>
                      <a:endParaRPr lang="ru-RU" sz="2400" b="1" dirty="0"/>
                    </a:p>
                  </a:txBody>
                  <a:tcPr/>
                </a:tc>
              </a:tr>
              <a:tr h="1080120">
                <a:tc>
                  <a:txBody>
                    <a:bodyPr/>
                    <a:lstStyle/>
                    <a:p>
                      <a:endParaRPr lang="ru-RU" sz="2400" b="1" dirty="0"/>
                    </a:p>
                  </a:txBody>
                  <a:tcPr/>
                </a:tc>
                <a:tc>
                  <a:txBody>
                    <a:bodyPr/>
                    <a:lstStyle/>
                    <a:p>
                      <a:endParaRPr lang="ru-RU" sz="2400" b="1"/>
                    </a:p>
                  </a:txBody>
                  <a:tcPr/>
                </a:tc>
                <a:tc>
                  <a:txBody>
                    <a:bodyPr/>
                    <a:lstStyle/>
                    <a:p>
                      <a:endParaRPr lang="ru-RU" sz="2400" b="1" dirty="0"/>
                    </a:p>
                  </a:txBody>
                  <a:tcPr/>
                </a:tc>
              </a:tr>
            </a:tbl>
          </a:graphicData>
        </a:graphic>
      </p:graphicFrame>
    </p:spTree>
    <p:extLst>
      <p:ext uri="{BB962C8B-B14F-4D97-AF65-F5344CB8AC3E}">
        <p14:creationId xmlns:p14="http://schemas.microsoft.com/office/powerpoint/2010/main" val="3468096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645" y="836713"/>
            <a:ext cx="6637468" cy="792087"/>
          </a:xfrm>
        </p:spPr>
        <p:txBody>
          <a:bodyPr/>
          <a:lstStyle/>
          <a:p>
            <a:r>
              <a:rPr lang="en-US" dirty="0" smtClean="0"/>
              <a:t>Find the names of…</a:t>
            </a:r>
            <a:endParaRPr lang="ru-RU" dirty="0"/>
          </a:p>
        </p:txBody>
      </p:sp>
      <p:sp>
        <p:nvSpPr>
          <p:cNvPr id="3" name="Текст 2"/>
          <p:cNvSpPr>
            <a:spLocks noGrp="1"/>
          </p:cNvSpPr>
          <p:nvPr>
            <p:ph type="body" idx="1"/>
          </p:nvPr>
        </p:nvSpPr>
        <p:spPr>
          <a:xfrm>
            <a:off x="1258645" y="1628800"/>
            <a:ext cx="6637467" cy="4158813"/>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120291720"/>
              </p:ext>
            </p:extLst>
          </p:nvPr>
        </p:nvGraphicFramePr>
        <p:xfrm>
          <a:off x="1259632" y="1628800"/>
          <a:ext cx="6624736" cy="4176464"/>
        </p:xfrm>
        <a:graphic>
          <a:graphicData uri="http://schemas.openxmlformats.org/drawingml/2006/table">
            <a:tbl>
              <a:tblPr firstRow="1" bandRow="1">
                <a:tableStyleId>{ED083AE6-46FA-4A59-8FB0-9F97EB10719F}</a:tableStyleId>
              </a:tblPr>
              <a:tblGrid>
                <a:gridCol w="2032000"/>
                <a:gridCol w="2216472"/>
                <a:gridCol w="2376264"/>
              </a:tblGrid>
              <a:tr h="1080120">
                <a:tc>
                  <a:txBody>
                    <a:bodyPr/>
                    <a:lstStyle/>
                    <a:p>
                      <a:r>
                        <a:rPr lang="en-US" sz="2800" dirty="0" smtClean="0"/>
                        <a:t>Drinks</a:t>
                      </a:r>
                      <a:endParaRPr lang="ru-RU" sz="2800" dirty="0"/>
                    </a:p>
                  </a:txBody>
                  <a:tcPr/>
                </a:tc>
                <a:tc>
                  <a:txBody>
                    <a:bodyPr/>
                    <a:lstStyle/>
                    <a:p>
                      <a:r>
                        <a:rPr lang="en-US" sz="2800" dirty="0" smtClean="0"/>
                        <a:t>meat</a:t>
                      </a:r>
                      <a:endParaRPr lang="ru-RU" sz="2800" dirty="0"/>
                    </a:p>
                  </a:txBody>
                  <a:tcPr/>
                </a:tc>
                <a:tc>
                  <a:txBody>
                    <a:bodyPr/>
                    <a:lstStyle/>
                    <a:p>
                      <a:r>
                        <a:rPr lang="en-US" sz="2800" dirty="0" smtClean="0"/>
                        <a:t>vegetables</a:t>
                      </a:r>
                      <a:endParaRPr lang="ru-RU" sz="2800" dirty="0"/>
                    </a:p>
                  </a:txBody>
                  <a:tcPr/>
                </a:tc>
              </a:tr>
              <a:tr h="1008112">
                <a:tc>
                  <a:txBody>
                    <a:bodyPr/>
                    <a:lstStyle/>
                    <a:p>
                      <a:r>
                        <a:rPr lang="en-US" sz="2400" b="1" dirty="0" smtClean="0"/>
                        <a:t>soft drinks</a:t>
                      </a:r>
                      <a:endParaRPr lang="ru-RU" sz="2400" b="1" dirty="0"/>
                    </a:p>
                  </a:txBody>
                  <a:tcPr/>
                </a:tc>
                <a:tc>
                  <a:txBody>
                    <a:bodyPr/>
                    <a:lstStyle/>
                    <a:p>
                      <a:r>
                        <a:rPr lang="en-US" sz="2400" b="1" dirty="0" smtClean="0"/>
                        <a:t>fresh meat</a:t>
                      </a:r>
                      <a:endParaRPr lang="ru-RU" sz="2400" b="1" dirty="0"/>
                    </a:p>
                  </a:txBody>
                  <a:tcPr/>
                </a:tc>
                <a:tc>
                  <a:txBody>
                    <a:bodyPr/>
                    <a:lstStyle/>
                    <a:p>
                      <a:r>
                        <a:rPr lang="en-US" sz="2400" b="1" dirty="0" smtClean="0"/>
                        <a:t>fried potatoes</a:t>
                      </a:r>
                      <a:endParaRPr lang="ru-RU" sz="2400" b="1" dirty="0"/>
                    </a:p>
                  </a:txBody>
                  <a:tcPr/>
                </a:tc>
              </a:tr>
              <a:tr h="1008112">
                <a:tc>
                  <a:txBody>
                    <a:bodyPr/>
                    <a:lstStyle/>
                    <a:p>
                      <a:r>
                        <a:rPr lang="en-US" sz="2400" b="1" dirty="0" smtClean="0"/>
                        <a:t>juice</a:t>
                      </a:r>
                      <a:endParaRPr lang="ru-RU" sz="2400" b="1" dirty="0"/>
                    </a:p>
                  </a:txBody>
                  <a:tcPr/>
                </a:tc>
                <a:tc>
                  <a:txBody>
                    <a:bodyPr/>
                    <a:lstStyle/>
                    <a:p>
                      <a:r>
                        <a:rPr lang="en-US" sz="2400" b="1" dirty="0" smtClean="0"/>
                        <a:t>fish</a:t>
                      </a:r>
                      <a:endParaRPr lang="ru-RU" sz="2400" b="1" dirty="0"/>
                    </a:p>
                  </a:txBody>
                  <a:tcPr/>
                </a:tc>
                <a:tc>
                  <a:txBody>
                    <a:bodyPr/>
                    <a:lstStyle/>
                    <a:p>
                      <a:r>
                        <a:rPr lang="en-US" sz="2400" b="1" dirty="0" smtClean="0"/>
                        <a:t>pea</a:t>
                      </a:r>
                      <a:endParaRPr lang="ru-RU" sz="2400" b="1" dirty="0"/>
                    </a:p>
                  </a:txBody>
                  <a:tcPr/>
                </a:tc>
              </a:tr>
              <a:tr h="1080120">
                <a:tc>
                  <a:txBody>
                    <a:bodyPr/>
                    <a:lstStyle/>
                    <a:p>
                      <a:r>
                        <a:rPr lang="en-US" sz="2400" b="1" dirty="0" smtClean="0"/>
                        <a:t>coffee</a:t>
                      </a:r>
                      <a:endParaRPr lang="ru-RU" sz="2400" b="1" dirty="0"/>
                    </a:p>
                  </a:txBody>
                  <a:tcPr/>
                </a:tc>
                <a:tc>
                  <a:txBody>
                    <a:bodyPr/>
                    <a:lstStyle/>
                    <a:p>
                      <a:endParaRPr lang="ru-RU" sz="2400" b="1"/>
                    </a:p>
                  </a:txBody>
                  <a:tcPr/>
                </a:tc>
                <a:tc>
                  <a:txBody>
                    <a:bodyPr/>
                    <a:lstStyle/>
                    <a:p>
                      <a:endParaRPr lang="ru-RU" sz="2400" b="1" dirty="0"/>
                    </a:p>
                  </a:txBody>
                  <a:tcPr/>
                </a:tc>
              </a:tr>
            </a:tbl>
          </a:graphicData>
        </a:graphic>
      </p:graphicFrame>
    </p:spTree>
    <p:extLst>
      <p:ext uri="{BB962C8B-B14F-4D97-AF65-F5344CB8AC3E}">
        <p14:creationId xmlns:p14="http://schemas.microsoft.com/office/powerpoint/2010/main" val="1334786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129528"/>
          </a:xfrm>
        </p:spPr>
        <p:txBody>
          <a:bodyPr>
            <a:normAutofit/>
          </a:bodyPr>
          <a:lstStyle/>
          <a:p>
            <a:r>
              <a:rPr lang="en-US" b="1" dirty="0" smtClean="0"/>
              <a:t>And what place would you choose to eat out </a:t>
            </a:r>
            <a:r>
              <a:rPr lang="en-US" b="1" dirty="0" smtClean="0"/>
              <a:t>at </a:t>
            </a:r>
            <a:r>
              <a:rPr lang="en-US" b="1" dirty="0" smtClean="0"/>
              <a:t>when </a:t>
            </a:r>
            <a:r>
              <a:rPr lang="en-US" b="1" dirty="0" smtClean="0"/>
              <a:t>in the UK?</a:t>
            </a:r>
            <a:br>
              <a:rPr lang="en-US" b="1" dirty="0" smtClean="0"/>
            </a:br>
            <a:r>
              <a:rPr lang="en-US" b="1" dirty="0" smtClean="0"/>
              <a:t/>
            </a:r>
            <a:br>
              <a:rPr lang="en-US" b="1" dirty="0" smtClean="0"/>
            </a:br>
            <a:r>
              <a:rPr lang="en-US" b="1" dirty="0" smtClean="0"/>
              <a:t/>
            </a:r>
            <a:br>
              <a:rPr lang="en-US" b="1" dirty="0" smtClean="0"/>
            </a:br>
            <a:r>
              <a:rPr lang="en-US" dirty="0" smtClean="0"/>
              <a:t>I would </a:t>
            </a:r>
            <a:r>
              <a:rPr lang="en-US" smtClean="0"/>
              <a:t>choose </a:t>
            </a:r>
            <a:r>
              <a:rPr lang="en-US" smtClean="0"/>
              <a:t>_______</a:t>
            </a:r>
            <a:endParaRPr lang="ru-RU" dirty="0"/>
          </a:p>
        </p:txBody>
      </p:sp>
    </p:spTree>
    <p:extLst>
      <p:ext uri="{BB962C8B-B14F-4D97-AF65-F5344CB8AC3E}">
        <p14:creationId xmlns:p14="http://schemas.microsoft.com/office/powerpoint/2010/main" val="1051489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7416824" cy="1368152"/>
          </a:xfrm>
        </p:spPr>
        <p:txBody>
          <a:bodyPr>
            <a:normAutofit fontScale="90000"/>
          </a:bodyPr>
          <a:lstStyle/>
          <a:p>
            <a:r>
              <a:rPr lang="en-US" b="1" dirty="0">
                <a:solidFill>
                  <a:srgbClr val="FF0000"/>
                </a:solidFill>
              </a:rPr>
              <a:t>Today at the lesson I learned ….</a:t>
            </a:r>
            <a:br>
              <a:rPr lang="en-US" b="1" dirty="0">
                <a:solidFill>
                  <a:srgbClr val="FF0000"/>
                </a:solidFill>
              </a:rPr>
            </a:br>
            <a:endParaRPr lang="ru-RU" b="1" dirty="0">
              <a:solidFill>
                <a:srgbClr val="FF0000"/>
              </a:solidFill>
            </a:endParaRPr>
          </a:p>
        </p:txBody>
      </p:sp>
      <p:sp>
        <p:nvSpPr>
          <p:cNvPr id="3" name="Объект 2"/>
          <p:cNvSpPr>
            <a:spLocks noGrp="1"/>
          </p:cNvSpPr>
          <p:nvPr>
            <p:ph idx="1"/>
          </p:nvPr>
        </p:nvSpPr>
        <p:spPr/>
        <p:txBody>
          <a:bodyPr/>
          <a:lstStyle/>
          <a:p>
            <a:pPr marL="68580" indent="0">
              <a:buNone/>
            </a:pPr>
            <a:r>
              <a:rPr lang="en-US" sz="5400" b="1" dirty="0" smtClean="0"/>
              <a:t>Home task</a:t>
            </a:r>
          </a:p>
          <a:p>
            <a:pPr marL="68580" indent="0">
              <a:buNone/>
            </a:pPr>
            <a:r>
              <a:rPr lang="en-US" sz="5400" b="1" dirty="0" smtClean="0"/>
              <a:t>SB p. 91 ex 5 </a:t>
            </a:r>
            <a:endParaRPr lang="en-US" sz="5400" b="1" dirty="0"/>
          </a:p>
          <a:p>
            <a:endParaRPr lang="en-US" dirty="0" smtClean="0"/>
          </a:p>
          <a:p>
            <a:endParaRPr lang="ru-RU" dirty="0"/>
          </a:p>
        </p:txBody>
      </p:sp>
    </p:spTree>
    <p:extLst>
      <p:ext uri="{BB962C8B-B14F-4D97-AF65-F5344CB8AC3E}">
        <p14:creationId xmlns:p14="http://schemas.microsoft.com/office/powerpoint/2010/main" val="360795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628800"/>
            <a:ext cx="7024744" cy="1143000"/>
          </a:xfrm>
        </p:spPr>
        <p:txBody>
          <a:bodyPr>
            <a:noAutofit/>
          </a:bodyPr>
          <a:lstStyle/>
          <a:p>
            <a:pPr algn="ctr"/>
            <a:r>
              <a:rPr lang="en-US" sz="4400" dirty="0" smtClean="0"/>
              <a:t>You are great! </a:t>
            </a:r>
            <a:endParaRPr lang="ru-RU" sz="4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08920"/>
            <a:ext cx="6048672" cy="37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7622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256</TotalTime>
  <Words>77</Words>
  <Application>Microsoft Office PowerPoint</Application>
  <PresentationFormat>Экран (4:3)</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Презентация PowerPoint</vt:lpstr>
      <vt:lpstr>Презентация PowerPoint</vt:lpstr>
      <vt:lpstr>LET’S HAVE A REST! Look left, right  Look up, look down   Look around.   Look at your nose   Look at that rose   Close your eyes   Open, wink and smile. </vt:lpstr>
      <vt:lpstr>1. Both the British &amp; tourists enjoy eating there. 2. Business people have dinners there. 3. They are busy mostly at lunchtime. 4. You can eat food from many different countries there. 5. You can find them all around Britain.</vt:lpstr>
      <vt:lpstr>Find the names of…</vt:lpstr>
      <vt:lpstr>Find the names of…</vt:lpstr>
      <vt:lpstr>And what place would you choose to eat out at when in the UK?   I would choose _______</vt:lpstr>
      <vt:lpstr>Today at the lesson I learned …. </vt:lpstr>
      <vt:lpstr>You are great!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qwerty</dc:creator>
  <cp:lastModifiedBy>User</cp:lastModifiedBy>
  <cp:revision>21</cp:revision>
  <dcterms:created xsi:type="dcterms:W3CDTF">2022-04-17T06:24:03Z</dcterms:created>
  <dcterms:modified xsi:type="dcterms:W3CDTF">2023-04-26T10:38:46Z</dcterms:modified>
</cp:coreProperties>
</file>