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18"/>
  </p:notesMasterIdLst>
  <p:sldIdLst>
    <p:sldId id="288" r:id="rId2"/>
    <p:sldId id="305" r:id="rId3"/>
    <p:sldId id="257" r:id="rId4"/>
    <p:sldId id="299" r:id="rId5"/>
    <p:sldId id="300" r:id="rId6"/>
    <p:sldId id="301" r:id="rId7"/>
    <p:sldId id="302" r:id="rId8"/>
    <p:sldId id="295" r:id="rId9"/>
    <p:sldId id="296" r:id="rId10"/>
    <p:sldId id="297" r:id="rId11"/>
    <p:sldId id="303" r:id="rId12"/>
    <p:sldId id="304" r:id="rId13"/>
    <p:sldId id="290" r:id="rId14"/>
    <p:sldId id="291" r:id="rId15"/>
    <p:sldId id="292" r:id="rId16"/>
    <p:sldId id="261" r:id="rId1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>
        <p:scale>
          <a:sx n="76" d="100"/>
          <a:sy n="76" d="100"/>
        </p:scale>
        <p:origin x="-1200" y="1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34275-B20F-470F-BEE7-4F0105B0718F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E1E66-6B1E-4ADE-A886-B4E721881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409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6C0C9A92-E4F3-443F-A284-4BCADDBDB9CB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5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79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816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393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247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541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207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425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63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24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53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06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04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3299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48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17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24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C0C9A92-E4F3-443F-A284-4BCADDBDB9CB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8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  <p:sldLayoutId id="214748383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428604"/>
            <a:ext cx="7715304" cy="59400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Решение экономических задач с элементами финансовой грамотности.</a:t>
            </a:r>
          </a:p>
          <a:p>
            <a:pPr algn="ctr"/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Выполнила: </a:t>
            </a:r>
            <a:r>
              <a:rPr lang="ru-RU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Фагина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Людмила Викторовна учитель математики  МКОУ «СОШ №31».</a:t>
            </a:r>
            <a:endParaRPr lang="ru-RU" sz="2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3442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 способ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1" y="1111098"/>
            <a:ext cx="7416824" cy="483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72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6539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15336"/>
            <a:ext cx="7632848" cy="5105951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Для оплаты за обучение одним платежом семье Ивановых не хватило 60 000 </a:t>
            </a:r>
            <a:r>
              <a:rPr lang="ru-RU" b="1" dirty="0" smtClean="0"/>
              <a:t>рублей, поэтому они решили взять кредит на один год. Банк одобрил кредит под 12% годовых при условии выплаты каждый месяц равными платежами вместе с начисленными процентами. Рассчитайте какую сумму должны будут выплачивать Ивановы ежемесячно</a:t>
            </a:r>
            <a:r>
              <a:rPr lang="en-US" b="1" dirty="0" smtClean="0"/>
              <a:t>?</a:t>
            </a:r>
            <a:endParaRPr lang="ru-RU" b="1" dirty="0" smtClean="0"/>
          </a:p>
          <a:p>
            <a:r>
              <a:rPr lang="en-US" b="1" dirty="0" smtClean="0"/>
              <a:t>S –</a:t>
            </a:r>
            <a:r>
              <a:rPr lang="ru-RU" b="1" dirty="0" smtClean="0"/>
              <a:t>ежемесячный платеж, р-процент , В-сумма кредита.</a:t>
            </a:r>
          </a:p>
          <a:p>
            <a:r>
              <a:rPr lang="en-US" b="1" dirty="0" smtClean="0"/>
              <a:t>S=</a:t>
            </a:r>
            <a:r>
              <a:rPr lang="ru-RU" b="1" dirty="0" smtClean="0"/>
              <a:t>В*(1+0.01*р)/12=60 000*1.12/12=67 200/12=5 600 рублей</a:t>
            </a:r>
            <a:endParaRPr lang="ru-RU" b="1" dirty="0"/>
          </a:p>
          <a:p>
            <a:r>
              <a:rPr lang="ru-RU" b="1" dirty="0" smtClean="0"/>
              <a:t>Ответ: 5 600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1051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866" y="548681"/>
            <a:ext cx="6798734" cy="9361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Проанализируем нашу задачу, сделаем вывод.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84784"/>
            <a:ext cx="7632848" cy="4752528"/>
          </a:xfrm>
        </p:spPr>
        <p:txBody>
          <a:bodyPr>
            <a:normAutofit lnSpcReduction="10000"/>
          </a:bodyPr>
          <a:lstStyle/>
          <a:p>
            <a:r>
              <a:rPr lang="ru-RU" sz="1800" b="1" dirty="0" smtClean="0"/>
              <a:t>1.Сколько нужно заплатить за учебу, если оплачивать будем сразу за 5 лет</a:t>
            </a:r>
            <a:r>
              <a:rPr lang="en-US" sz="1800" b="1" dirty="0" smtClean="0"/>
              <a:t>?</a:t>
            </a:r>
          </a:p>
          <a:p>
            <a:pPr marL="0" indent="0">
              <a:buNone/>
            </a:pPr>
            <a:r>
              <a:rPr lang="en-US" sz="1800" b="1" dirty="0" smtClean="0"/>
              <a:t>            230</a:t>
            </a:r>
            <a:r>
              <a:rPr lang="ru-RU" sz="1800" b="1" dirty="0" smtClean="0"/>
              <a:t> 000 рубле</a:t>
            </a:r>
            <a:r>
              <a:rPr lang="ru-RU" sz="1800" b="1" dirty="0"/>
              <a:t> </a:t>
            </a:r>
            <a:r>
              <a:rPr lang="ru-RU" sz="1800" b="1" dirty="0" smtClean="0"/>
              <a:t>й</a:t>
            </a:r>
          </a:p>
          <a:p>
            <a:r>
              <a:rPr lang="ru-RU" sz="1800" b="1" dirty="0" smtClean="0"/>
              <a:t>2.Сколько нужно заплатить за учебу, если будем платить ежегодно</a:t>
            </a:r>
            <a:r>
              <a:rPr lang="en-US" sz="1800" b="1" dirty="0" smtClean="0"/>
              <a:t> ?</a:t>
            </a:r>
          </a:p>
          <a:p>
            <a:pPr marL="0" indent="0">
              <a:buNone/>
            </a:pPr>
            <a:r>
              <a:rPr lang="ru-RU" sz="1800" b="1" dirty="0" smtClean="0"/>
              <a:t>         </a:t>
            </a:r>
            <a:r>
              <a:rPr lang="en-US" sz="1800" b="1" dirty="0" smtClean="0"/>
              <a:t>255 990 </a:t>
            </a:r>
            <a:r>
              <a:rPr lang="ru-RU" sz="1800" b="1" dirty="0" smtClean="0"/>
              <a:t>рублей</a:t>
            </a:r>
          </a:p>
          <a:p>
            <a:r>
              <a:rPr lang="ru-RU" sz="1800" b="1" dirty="0" smtClean="0"/>
              <a:t>3. Сколько составляет переплата по кредиту</a:t>
            </a:r>
            <a:r>
              <a:rPr lang="en-US" sz="1800" b="1" dirty="0" smtClean="0"/>
              <a:t>?</a:t>
            </a:r>
          </a:p>
          <a:p>
            <a:pPr marL="0" indent="0">
              <a:buNone/>
            </a:pPr>
            <a:r>
              <a:rPr lang="ru-RU" sz="1800" b="1" dirty="0" smtClean="0"/>
              <a:t>          </a:t>
            </a:r>
            <a:r>
              <a:rPr lang="en-US" sz="1800" b="1" dirty="0" smtClean="0"/>
              <a:t>7 200 </a:t>
            </a:r>
            <a:r>
              <a:rPr lang="ru-RU" sz="1800" b="1" dirty="0" smtClean="0"/>
              <a:t>рублей</a:t>
            </a:r>
          </a:p>
          <a:p>
            <a:r>
              <a:rPr lang="ru-RU" sz="1800" b="1" dirty="0" smtClean="0"/>
              <a:t>4.Сколько составляет оплата одним платежом за пять лет с учетом взятого кредита</a:t>
            </a:r>
            <a:r>
              <a:rPr lang="en-US" sz="1800" b="1" dirty="0" smtClean="0"/>
              <a:t>?</a:t>
            </a:r>
            <a:endParaRPr lang="ru-RU" sz="1800" b="1" dirty="0"/>
          </a:p>
          <a:p>
            <a:pPr marL="0" indent="0">
              <a:buNone/>
            </a:pPr>
            <a:r>
              <a:rPr lang="ru-RU" sz="1800" b="1" dirty="0" smtClean="0"/>
              <a:t>           </a:t>
            </a:r>
            <a:r>
              <a:rPr lang="en-US" sz="1800" b="1" dirty="0" smtClean="0"/>
              <a:t>237 200 </a:t>
            </a:r>
            <a:r>
              <a:rPr lang="ru-RU" sz="1800" b="1" dirty="0" smtClean="0"/>
              <a:t>рублей</a:t>
            </a:r>
          </a:p>
          <a:p>
            <a:r>
              <a:rPr lang="ru-RU" sz="1800" b="1" dirty="0" smtClean="0"/>
              <a:t>5. Какой платеж за обучение оказался наиболее выгодным, платеж ежегодный или одним платежом</a:t>
            </a:r>
            <a:r>
              <a:rPr lang="en-US" sz="1800" b="1" dirty="0" smtClean="0"/>
              <a:t>?</a:t>
            </a:r>
          </a:p>
          <a:p>
            <a:pPr marL="0" indent="0">
              <a:buNone/>
            </a:pPr>
            <a:r>
              <a:rPr lang="en-US" sz="1800" b="1" dirty="0" smtClean="0"/>
              <a:t>            </a:t>
            </a:r>
            <a:r>
              <a:rPr lang="ru-RU" sz="1800" b="1" dirty="0" smtClean="0"/>
              <a:t>Оплата за учебу сразу за 5 лет оказалась наиболее выгодной.</a:t>
            </a:r>
          </a:p>
          <a:p>
            <a:endParaRPr lang="en-US" sz="18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2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задание. Выполнить решение задачи </a:t>
            </a:r>
            <a:r>
              <a:rPr lang="ru-RU" smtClean="0"/>
              <a:t>двумя способами.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У фермера есть два поля, каждое площадью 1515 гектаров. На каждом поле можно выращивать картофель и свёклу, поля можно делить между этими культурами в любой пропорции. Урожайность картофеля на первом поле составляет </a:t>
            </a:r>
            <a:r>
              <a:rPr lang="ru-RU" sz="2000" dirty="0" smtClean="0"/>
              <a:t>400</a:t>
            </a:r>
            <a:r>
              <a:rPr lang="ru-RU" sz="2000" dirty="0"/>
              <a:t> ц/га, а на втором – </a:t>
            </a:r>
            <a:r>
              <a:rPr lang="ru-RU" sz="2000" dirty="0" smtClean="0"/>
              <a:t>300</a:t>
            </a:r>
            <a:r>
              <a:rPr lang="ru-RU" sz="2000" dirty="0"/>
              <a:t> ц/га. Урожайность свёклы на первом поле составляет </a:t>
            </a:r>
            <a:r>
              <a:rPr lang="ru-RU" sz="2000" dirty="0" smtClean="0"/>
              <a:t>250</a:t>
            </a:r>
            <a:r>
              <a:rPr lang="ru-RU" sz="2000" dirty="0"/>
              <a:t> ц/га, а на втором – </a:t>
            </a:r>
            <a:r>
              <a:rPr lang="ru-RU" sz="2000" dirty="0" smtClean="0"/>
              <a:t>400</a:t>
            </a:r>
            <a:r>
              <a:rPr lang="ru-RU" sz="2000" dirty="0"/>
              <a:t> ц/га.</a:t>
            </a:r>
          </a:p>
          <a:p>
            <a:r>
              <a:rPr lang="ru-RU" sz="2000" dirty="0"/>
              <a:t>Фермер может продавать картофель по цене </a:t>
            </a:r>
            <a:r>
              <a:rPr lang="ru-RU" sz="2000" dirty="0" smtClean="0"/>
              <a:t>2000</a:t>
            </a:r>
            <a:r>
              <a:rPr lang="ru-RU" sz="2000" dirty="0"/>
              <a:t> руб. за центнер, а свёклу – по цене </a:t>
            </a:r>
            <a:r>
              <a:rPr lang="ru-RU" sz="2000" dirty="0" smtClean="0"/>
              <a:t>3000</a:t>
            </a:r>
            <a:r>
              <a:rPr lang="ru-RU" sz="2000" dirty="0"/>
              <a:t> руб. за центнер. Какой наибольший доход может получить фермер?</a:t>
            </a:r>
          </a:p>
        </p:txBody>
      </p:sp>
    </p:spTree>
    <p:extLst>
      <p:ext uri="{BB962C8B-B14F-4D97-AF65-F5344CB8AC3E}">
        <p14:creationId xmlns:p14="http://schemas.microsoft.com/office/powerpoint/2010/main" val="43114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65952"/>
            <a:ext cx="6347713" cy="875184"/>
          </a:xfrm>
        </p:spPr>
        <p:txBody>
          <a:bodyPr/>
          <a:lstStyle/>
          <a:p>
            <a:pPr algn="ctr"/>
            <a:r>
              <a:rPr lang="ru-RU" dirty="0" smtClean="0"/>
              <a:t>Решение.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392701"/>
            <a:ext cx="6347714" cy="4556579"/>
          </a:xfrm>
        </p:spPr>
        <p:txBody>
          <a:bodyPr>
            <a:normAutofit fontScale="85000" lnSpcReduction="20000"/>
          </a:bodyPr>
          <a:lstStyle/>
          <a:p>
            <a:r>
              <a:rPr lang="ru-RU" sz="2600" dirty="0"/>
              <a:t>Пусть </a:t>
            </a:r>
            <a:r>
              <a:rPr lang="en-US" sz="2600" i="1" dirty="0" smtClean="0"/>
              <a:t>x</a:t>
            </a:r>
            <a:r>
              <a:rPr lang="en-US" sz="2600" dirty="0"/>
              <a:t> </a:t>
            </a:r>
            <a:r>
              <a:rPr lang="ru-RU" sz="2600" dirty="0"/>
              <a:t>га засеяно картофелем на первом поле, тогда </a:t>
            </a:r>
            <a:r>
              <a:rPr lang="ru-RU" sz="2600" dirty="0" smtClean="0"/>
              <a:t>15</a:t>
            </a:r>
            <a:r>
              <a:rPr lang="ru-RU" sz="2600" dirty="0"/>
              <a:t>−</a:t>
            </a:r>
            <a:r>
              <a:rPr lang="en-US" sz="2600" i="1" dirty="0"/>
              <a:t>x</a:t>
            </a:r>
            <a:r>
              <a:rPr lang="en-US" sz="2600" dirty="0"/>
              <a:t> </a:t>
            </a:r>
            <a:r>
              <a:rPr lang="ru-RU" sz="2600" dirty="0"/>
              <a:t>га засеяно свеклой.</a:t>
            </a:r>
          </a:p>
          <a:p>
            <a:r>
              <a:rPr lang="ru-RU" sz="2600" dirty="0"/>
              <a:t>Пусть </a:t>
            </a:r>
            <a:r>
              <a:rPr lang="en-US" sz="2600" i="1" dirty="0" smtClean="0"/>
              <a:t>y</a:t>
            </a:r>
            <a:r>
              <a:rPr lang="en-US" sz="2600" dirty="0"/>
              <a:t> </a:t>
            </a:r>
            <a:r>
              <a:rPr lang="ru-RU" sz="2600" dirty="0"/>
              <a:t>га засеяно картофелем на втором поле, </a:t>
            </a:r>
            <a:endParaRPr lang="ru-RU" sz="2600" dirty="0" smtClean="0"/>
          </a:p>
          <a:p>
            <a:r>
              <a:rPr lang="ru-RU" sz="2600" dirty="0" smtClean="0"/>
              <a:t>тогда</a:t>
            </a:r>
            <a:r>
              <a:rPr lang="ru-RU" sz="2600" dirty="0"/>
              <a:t> </a:t>
            </a:r>
            <a:r>
              <a:rPr lang="ru-RU" sz="2600" dirty="0" smtClean="0"/>
              <a:t>15</a:t>
            </a:r>
            <a:r>
              <a:rPr lang="ru-RU" sz="2600" dirty="0"/>
              <a:t>−</a:t>
            </a:r>
            <a:r>
              <a:rPr lang="en-US" sz="2600" i="1" dirty="0"/>
              <a:t>y</a:t>
            </a:r>
            <a:r>
              <a:rPr lang="en-US" sz="2600" dirty="0"/>
              <a:t> </a:t>
            </a:r>
            <a:r>
              <a:rPr lang="ru-RU" sz="2600" dirty="0"/>
              <a:t>га засеяно свеклой.</a:t>
            </a:r>
          </a:p>
          <a:p>
            <a:r>
              <a:rPr lang="ru-RU" sz="2600" dirty="0"/>
              <a:t>Найдем урожай. </a:t>
            </a:r>
          </a:p>
          <a:p>
            <a:r>
              <a:rPr lang="ru-RU" sz="2600" dirty="0"/>
              <a:t>Первое поле:</a:t>
            </a:r>
          </a:p>
          <a:p>
            <a:r>
              <a:rPr lang="ru-RU" sz="2600" dirty="0"/>
              <a:t>картофель – </a:t>
            </a:r>
            <a:r>
              <a:rPr lang="en-US" sz="2600" i="1" dirty="0" smtClean="0"/>
              <a:t>x</a:t>
            </a:r>
            <a:r>
              <a:rPr lang="en-US" sz="2600" dirty="0"/>
              <a:t>⋅400 </a:t>
            </a:r>
            <a:r>
              <a:rPr lang="ru-RU" sz="2600" dirty="0"/>
              <a:t>ц;</a:t>
            </a:r>
          </a:p>
          <a:p>
            <a:r>
              <a:rPr lang="ru-RU" sz="2600" dirty="0"/>
              <a:t>свекла – </a:t>
            </a:r>
            <a:r>
              <a:rPr lang="ru-RU" sz="2600" dirty="0" smtClean="0"/>
              <a:t>(15</a:t>
            </a:r>
            <a:r>
              <a:rPr lang="ru-RU" sz="2600" dirty="0"/>
              <a:t>−</a:t>
            </a:r>
            <a:r>
              <a:rPr lang="en-US" sz="2600" i="1" dirty="0"/>
              <a:t>x</a:t>
            </a:r>
            <a:r>
              <a:rPr lang="en-US" sz="2600" dirty="0"/>
              <a:t>)⋅250 </a:t>
            </a:r>
            <a:r>
              <a:rPr lang="ru-RU" sz="2600" dirty="0"/>
              <a:t>ц.</a:t>
            </a:r>
          </a:p>
          <a:p>
            <a:r>
              <a:rPr lang="ru-RU" sz="2600" dirty="0"/>
              <a:t>Второе поле:</a:t>
            </a:r>
          </a:p>
          <a:p>
            <a:r>
              <a:rPr lang="ru-RU" sz="2600" dirty="0"/>
              <a:t>картофель – </a:t>
            </a:r>
            <a:r>
              <a:rPr lang="en-US" sz="2600" i="1" dirty="0" smtClean="0"/>
              <a:t>y</a:t>
            </a:r>
            <a:r>
              <a:rPr lang="en-US" sz="2600" dirty="0"/>
              <a:t>⋅300 </a:t>
            </a:r>
            <a:r>
              <a:rPr lang="ru-RU" sz="2600" dirty="0"/>
              <a:t>ц;</a:t>
            </a:r>
          </a:p>
          <a:p>
            <a:r>
              <a:rPr lang="ru-RU" sz="2600" dirty="0"/>
              <a:t>свекла – </a:t>
            </a:r>
            <a:r>
              <a:rPr lang="ru-RU" sz="2600" dirty="0" smtClean="0"/>
              <a:t>(15</a:t>
            </a:r>
            <a:r>
              <a:rPr lang="ru-RU" sz="2600" dirty="0"/>
              <a:t>−</a:t>
            </a:r>
            <a:r>
              <a:rPr lang="en-US" sz="2600" i="1" dirty="0"/>
              <a:t>y</a:t>
            </a:r>
            <a:r>
              <a:rPr lang="en-US" sz="2600" dirty="0"/>
              <a:t>)⋅400 </a:t>
            </a:r>
            <a:r>
              <a:rPr lang="ru-RU" sz="2600" dirty="0"/>
              <a:t>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5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20688"/>
            <a:ext cx="7560840" cy="550547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Пусть </a:t>
            </a:r>
            <a:r>
              <a:rPr lang="en-US" i="1" dirty="0" smtClean="0"/>
              <a:t>S</a:t>
            </a:r>
            <a:r>
              <a:rPr lang="en-US" dirty="0"/>
              <a:t> – </a:t>
            </a:r>
            <a:r>
              <a:rPr lang="ru-RU" dirty="0"/>
              <a:t>доход фермера. Тогда, с учетом стоимости овощей, </a:t>
            </a:r>
            <a:r>
              <a:rPr lang="ru-RU" dirty="0" smtClean="0"/>
              <a:t>получаем:</a:t>
            </a:r>
          </a:p>
          <a:p>
            <a:r>
              <a:rPr lang="en-US" i="1" dirty="0" smtClean="0"/>
              <a:t>S</a:t>
            </a:r>
            <a:r>
              <a:rPr lang="en-US" dirty="0" smtClean="0"/>
              <a:t>=2000</a:t>
            </a:r>
            <a:r>
              <a:rPr lang="en-US" dirty="0"/>
              <a:t>⋅(</a:t>
            </a:r>
            <a:r>
              <a:rPr lang="en-US" i="1" dirty="0"/>
              <a:t>x</a:t>
            </a:r>
            <a:r>
              <a:rPr lang="en-US" dirty="0"/>
              <a:t>⋅400+</a:t>
            </a:r>
            <a:r>
              <a:rPr lang="en-US" i="1" dirty="0"/>
              <a:t>y</a:t>
            </a:r>
            <a:r>
              <a:rPr lang="en-US" dirty="0"/>
              <a:t>⋅300)+3000((15−</a:t>
            </a:r>
            <a:r>
              <a:rPr lang="en-US" i="1" dirty="0"/>
              <a:t>x</a:t>
            </a:r>
            <a:r>
              <a:rPr lang="en-US" dirty="0"/>
              <a:t>)⋅250+(15−</a:t>
            </a:r>
            <a:r>
              <a:rPr lang="en-US" i="1" dirty="0"/>
              <a:t>y</a:t>
            </a:r>
            <a:r>
              <a:rPr lang="en-US" dirty="0"/>
              <a:t>)⋅400).</a:t>
            </a:r>
          </a:p>
          <a:p>
            <a:r>
              <a:rPr lang="ru-RU" dirty="0"/>
              <a:t>Разделим на общий множитель </a:t>
            </a:r>
            <a:r>
              <a:rPr lang="ru-RU" dirty="0" smtClean="0"/>
              <a:t>1000</a:t>
            </a:r>
          </a:p>
          <a:p>
            <a:endParaRPr lang="ru-RU" dirty="0" smtClean="0"/>
          </a:p>
          <a:p>
            <a:r>
              <a:rPr lang="en-US" i="1" dirty="0" smtClean="0"/>
              <a:t>S</a:t>
            </a:r>
            <a:r>
              <a:rPr lang="en-US" dirty="0"/>
              <a:t>​​=2⋅(40</a:t>
            </a:r>
            <a:r>
              <a:rPr lang="en-US" i="1" dirty="0"/>
              <a:t>x</a:t>
            </a:r>
            <a:r>
              <a:rPr lang="en-US" dirty="0"/>
              <a:t>+30</a:t>
            </a:r>
            <a:r>
              <a:rPr lang="en-US" i="1" dirty="0"/>
              <a:t>y</a:t>
            </a:r>
            <a:r>
              <a:rPr lang="en-US" dirty="0"/>
              <a:t>)+3(15⋅25−25</a:t>
            </a:r>
            <a:r>
              <a:rPr lang="en-US" i="1" dirty="0"/>
              <a:t>x</a:t>
            </a:r>
            <a:r>
              <a:rPr lang="en-US" dirty="0"/>
              <a:t>+40⋅15−40</a:t>
            </a:r>
            <a:r>
              <a:rPr lang="en-US" i="1" dirty="0"/>
              <a:t>y</a:t>
            </a:r>
            <a:r>
              <a:rPr lang="en-US" dirty="0" smtClean="0"/>
              <a:t>)=80</a:t>
            </a:r>
            <a:r>
              <a:rPr lang="en-US" i="1" dirty="0" smtClean="0"/>
              <a:t>x</a:t>
            </a:r>
            <a:r>
              <a:rPr lang="en-US" dirty="0"/>
              <a:t>−75</a:t>
            </a:r>
            <a:r>
              <a:rPr lang="en-US" i="1" dirty="0"/>
              <a:t>x</a:t>
            </a:r>
            <a:r>
              <a:rPr lang="en-US" dirty="0"/>
              <a:t>+60</a:t>
            </a:r>
            <a:r>
              <a:rPr lang="en-US" i="1" dirty="0"/>
              <a:t>y</a:t>
            </a:r>
            <a:r>
              <a:rPr lang="en-US" dirty="0"/>
              <a:t>−120+3⋅15⋅25+3⋅40⋅</a:t>
            </a:r>
            <a:r>
              <a:rPr lang="en-US" dirty="0" smtClean="0"/>
              <a:t>15=5</a:t>
            </a:r>
            <a:r>
              <a:rPr lang="en-US" i="1" dirty="0" smtClean="0"/>
              <a:t>x</a:t>
            </a:r>
            <a:r>
              <a:rPr lang="en-US" dirty="0"/>
              <a:t>−60</a:t>
            </a:r>
            <a:r>
              <a:rPr lang="en-US" i="1" dirty="0"/>
              <a:t>y</a:t>
            </a:r>
            <a:r>
              <a:rPr lang="en-US" dirty="0"/>
              <a:t>+2925−</a:t>
            </a:r>
            <a:r>
              <a:rPr lang="ru-RU" dirty="0"/>
              <a:t>МАКСИМАЛЬНО​</a:t>
            </a:r>
            <a:br>
              <a:rPr lang="ru-RU" dirty="0"/>
            </a:br>
            <a:r>
              <a:rPr lang="ru-RU" dirty="0"/>
              <a:t>Для того чтобы выражение принимало максимальное значение, необходимо, чтобы </a:t>
            </a:r>
            <a:r>
              <a:rPr lang="ru-RU" i="1" dirty="0"/>
              <a:t>x</a:t>
            </a:r>
            <a:r>
              <a:rPr lang="ru-RU" dirty="0"/>
              <a:t> принимал максимально возможное значение, а </a:t>
            </a:r>
            <a:r>
              <a:rPr lang="ru-RU" i="1" dirty="0"/>
              <a:t>y</a:t>
            </a:r>
            <a:r>
              <a:rPr lang="ru-RU" dirty="0"/>
              <a:t> - минимально возможное, т.е.  </a:t>
            </a:r>
            <a:r>
              <a:rPr lang="ru-RU" i="1" dirty="0"/>
              <a:t>x</a:t>
            </a:r>
            <a:r>
              <a:rPr lang="ru-RU" dirty="0"/>
              <a:t>=15 и </a:t>
            </a:r>
            <a:r>
              <a:rPr lang="ru-RU" i="1" dirty="0"/>
              <a:t>y</a:t>
            </a:r>
            <a:r>
              <a:rPr lang="ru-RU" dirty="0"/>
              <a:t>=0.</a:t>
            </a:r>
          </a:p>
          <a:p>
            <a:r>
              <a:rPr lang="ru-RU" dirty="0"/>
              <a:t>Тогда </a:t>
            </a:r>
          </a:p>
          <a:p>
            <a:r>
              <a:rPr lang="ru-RU" i="1" dirty="0"/>
              <a:t>S</a:t>
            </a:r>
            <a:r>
              <a:rPr lang="ru-RU" dirty="0"/>
              <a:t>=(5⋅15+2925)⋅10000=30 000 000 рублей</a:t>
            </a:r>
          </a:p>
          <a:p>
            <a:r>
              <a:rPr lang="ru-RU" dirty="0"/>
              <a:t>Ответ:30 000 000 рублей.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85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3" y="1142984"/>
            <a:ext cx="6357983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algn="ctr"/>
            <a:r>
              <a:rPr lang="ru-RU" sz="7200" b="1" i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 внимание!</a:t>
            </a:r>
            <a:endParaRPr lang="ru-RU" sz="7200" b="1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73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6865" y="1268760"/>
            <a:ext cx="6798736" cy="4666373"/>
          </a:xfrm>
        </p:spPr>
        <p:txBody>
          <a:bodyPr>
            <a:normAutofit/>
          </a:bodyPr>
          <a:lstStyle/>
          <a:p>
            <a:r>
              <a:rPr lang="ru-RU" b="1" dirty="0"/>
              <a:t>Финансовая грамотность </a:t>
            </a:r>
            <a:r>
              <a:rPr lang="ru-RU" dirty="0"/>
              <a:t>— это способность использовать определенные навыки для управления своими финансами, составления бюджета и грамотного инвестирования</a:t>
            </a:r>
            <a:r>
              <a:rPr lang="ru-RU" dirty="0" smtClean="0"/>
              <a:t>.</a:t>
            </a:r>
          </a:p>
          <a:p>
            <a:r>
              <a:rPr lang="ru-RU" dirty="0"/>
              <a:t>Финансовая грамотность очень важна и для взрослого населения, и для подростков. Те, кто не владеет базовыми навыками финансовой грамотности, с легкостью попадают в ловушки, расставленные мошенниками на каждом углу. Неправильные финансовые решения исправляются по нескольку лет, а времени на это не всегда хватает.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6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358" y="666097"/>
            <a:ext cx="6347714" cy="8108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Актуальность:</a:t>
            </a:r>
            <a:r>
              <a:rPr lang="ru-RU" dirty="0" smtClean="0"/>
              <a:t> </a:t>
            </a:r>
            <a:r>
              <a:rPr lang="ru-RU" sz="3600" dirty="0" smtClean="0"/>
              <a:t> </a:t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862358" y="1071546"/>
            <a:ext cx="752606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Экзамен – это испытание не только знаний, но и хладнокровия, и способности действовать в сложной ситуации. </a:t>
            </a: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ЕГЭ по математике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экономические задачи, пугают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многих выпускников. Действительно ли настолько страшны «банковские» задачи?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Выпускникам необходимо преодолеть страх, выработать уверенность, чтобы ученик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 мог сказать себе: «Да, задача необычная, но я знаю общий подход к решению таких задач – справлюсь и на этот раз».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866" y="620689"/>
            <a:ext cx="6798734" cy="648071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Самое необходимое для решения  экономических задач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7704856" cy="4666373"/>
          </a:xfrm>
        </p:spPr>
        <p:txBody>
          <a:bodyPr/>
          <a:lstStyle/>
          <a:p>
            <a:r>
              <a:rPr lang="en-US" b="1" dirty="0"/>
              <a:t>1)</a:t>
            </a:r>
            <a:r>
              <a:rPr lang="ru-RU" b="1" dirty="0"/>
              <a:t>  Чему равен  1% </a:t>
            </a:r>
            <a:r>
              <a:rPr lang="en-US" b="1" dirty="0"/>
              <a:t>?</a:t>
            </a:r>
            <a:r>
              <a:rPr lang="ru-RU" b="1" dirty="0"/>
              <a:t>  </a:t>
            </a:r>
            <a:r>
              <a:rPr lang="en-US" b="1" dirty="0"/>
              <a:t>     </a:t>
            </a:r>
            <a:r>
              <a:rPr lang="ru-RU" b="1" dirty="0"/>
              <a:t> </a:t>
            </a:r>
            <a:r>
              <a:rPr lang="en-US" b="1" dirty="0"/>
              <a:t>              </a:t>
            </a:r>
          </a:p>
          <a:p>
            <a:r>
              <a:rPr lang="en-US" dirty="0"/>
              <a:t> </a:t>
            </a:r>
            <a:r>
              <a:rPr lang="ru-RU" b="1" dirty="0" smtClean="0"/>
              <a:t>0,0</a:t>
            </a:r>
            <a:r>
              <a:rPr lang="en-US" b="1" dirty="0" smtClean="0"/>
              <a:t>1</a:t>
            </a:r>
            <a:r>
              <a:rPr lang="ru-RU" b="1" dirty="0" smtClean="0"/>
              <a:t> </a:t>
            </a:r>
            <a:endParaRPr lang="ru-RU" sz="1800" b="1" dirty="0">
              <a:solidFill>
                <a:prstClr val="black"/>
              </a:solidFill>
            </a:endParaRPr>
          </a:p>
          <a:p>
            <a:r>
              <a:rPr lang="ru-RU" b="1" dirty="0"/>
              <a:t>2)  </a:t>
            </a:r>
            <a:r>
              <a:rPr lang="ru-RU" b="1" u="sng" dirty="0"/>
              <a:t>Основные соотношения и выражениями, встречающиеся при решении задач на проценты</a:t>
            </a:r>
            <a:r>
              <a:rPr lang="ru-RU" b="1" u="sng" dirty="0" smtClean="0"/>
              <a:t>:</a:t>
            </a:r>
            <a:endParaRPr lang="en-US" b="1" u="sng" dirty="0" smtClean="0"/>
          </a:p>
          <a:p>
            <a:r>
              <a:rPr lang="ru-RU" b="1" dirty="0"/>
              <a:t> Число </a:t>
            </a:r>
            <a:r>
              <a:rPr lang="en-US" b="1" i="1" dirty="0"/>
              <a:t>a</a:t>
            </a:r>
            <a:r>
              <a:rPr lang="en-US" b="1" dirty="0"/>
              <a:t> </a:t>
            </a:r>
            <a:r>
              <a:rPr lang="ru-RU" b="1" dirty="0"/>
              <a:t>составляет </a:t>
            </a:r>
            <a:r>
              <a:rPr lang="en-US" b="1" i="1" dirty="0"/>
              <a:t>p</a:t>
            </a:r>
            <a:r>
              <a:rPr lang="ru-RU" b="1" i="1" dirty="0"/>
              <a:t>%</a:t>
            </a:r>
            <a:r>
              <a:rPr lang="ru-RU" b="1" dirty="0"/>
              <a:t> от числа </a:t>
            </a:r>
            <a:r>
              <a:rPr lang="ru-RU" b="1" i="1" dirty="0"/>
              <a:t>в</a:t>
            </a:r>
            <a:r>
              <a:rPr lang="ru-RU" b="1" dirty="0"/>
              <a:t>: </a:t>
            </a:r>
            <a:endParaRPr lang="en-US" b="1" dirty="0" smtClean="0"/>
          </a:p>
          <a:p>
            <a:r>
              <a:rPr lang="en-US" b="1" dirty="0" smtClean="0"/>
              <a:t>                                   a </a:t>
            </a:r>
            <a:r>
              <a:rPr lang="en-US" b="1" dirty="0"/>
              <a:t>= </a:t>
            </a:r>
            <a:r>
              <a:rPr lang="ru-RU" b="1" dirty="0"/>
              <a:t>в*</a:t>
            </a:r>
            <a:r>
              <a:rPr lang="en-US" b="1" dirty="0"/>
              <a:t> </a:t>
            </a:r>
            <a:r>
              <a:rPr lang="en-US" b="1" i="1" dirty="0"/>
              <a:t>0</a:t>
            </a:r>
            <a:r>
              <a:rPr lang="ru-RU" b="1" i="1" dirty="0"/>
              <a:t>,</a:t>
            </a:r>
            <a:r>
              <a:rPr lang="en-US" b="1" i="1" dirty="0"/>
              <a:t>01p </a:t>
            </a:r>
            <a:endParaRPr lang="en-US" b="1" i="1" dirty="0" smtClean="0"/>
          </a:p>
          <a:p>
            <a:r>
              <a:rPr lang="ru-RU" b="1" i="1" dirty="0" smtClean="0"/>
              <a:t>Найдите число, которое составляет 20% от  числа 240</a:t>
            </a:r>
          </a:p>
          <a:p>
            <a:r>
              <a:rPr lang="ru-RU" b="1" i="1" dirty="0"/>
              <a:t>а</a:t>
            </a:r>
            <a:r>
              <a:rPr lang="ru-RU" b="1" i="1" dirty="0" smtClean="0"/>
              <a:t>= 240*0,01*20=240* 0,2=48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44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176866" y="836712"/>
            <a:ext cx="6798734" cy="7862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6865" y="915337"/>
            <a:ext cx="6798736" cy="5019795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Число </a:t>
            </a:r>
            <a:r>
              <a:rPr lang="ru-RU" b="1" i="1" dirty="0"/>
              <a:t>а</a:t>
            </a:r>
            <a:r>
              <a:rPr lang="ru-RU" b="1" dirty="0"/>
              <a:t> увеличили на </a:t>
            </a:r>
            <a:r>
              <a:rPr lang="en-US" b="1" i="1" dirty="0"/>
              <a:t>p</a:t>
            </a:r>
            <a:r>
              <a:rPr lang="ru-RU" b="1" i="1" dirty="0" smtClean="0"/>
              <a:t>%:</a:t>
            </a:r>
          </a:p>
          <a:p>
            <a:pPr marL="0" indent="0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                                               </a:t>
            </a:r>
            <a:r>
              <a:rPr lang="en-US" b="1" i="1" dirty="0" smtClean="0"/>
              <a:t>a</a:t>
            </a:r>
            <a:r>
              <a:rPr lang="en-US" b="1" i="1" dirty="0"/>
              <a:t>·</a:t>
            </a:r>
            <a:r>
              <a:rPr lang="ru-RU" b="1" i="1" dirty="0"/>
              <a:t>(1+0,01</a:t>
            </a:r>
            <a:r>
              <a:rPr lang="en-US" b="1" i="1" dirty="0"/>
              <a:t>p</a:t>
            </a:r>
            <a:r>
              <a:rPr lang="ru-RU" b="1" i="1" dirty="0"/>
              <a:t>)</a:t>
            </a:r>
            <a:r>
              <a:rPr lang="en-US" b="1" i="1" dirty="0"/>
              <a:t> </a:t>
            </a:r>
            <a:endParaRPr lang="ru-RU" b="1" i="1" dirty="0" smtClean="0"/>
          </a:p>
          <a:p>
            <a:r>
              <a:rPr lang="ru-RU" b="1" i="1" dirty="0" smtClean="0"/>
              <a:t>В январе билет на самолет  стоил 12375 рублей, в мае стоимость билета увеличили на  15%. Сколько будет стоить билет в мае месяце</a:t>
            </a:r>
            <a:r>
              <a:rPr lang="en-US" b="1" i="1" dirty="0" smtClean="0"/>
              <a:t>?</a:t>
            </a:r>
            <a:r>
              <a:rPr lang="ru-RU" b="1" i="1" dirty="0" smtClean="0"/>
              <a:t>  </a:t>
            </a:r>
          </a:p>
          <a:p>
            <a:r>
              <a:rPr lang="ru-RU" b="1" i="1" dirty="0" smtClean="0"/>
              <a:t>Почему в январе стоимость ниже, чем в мае</a:t>
            </a:r>
            <a:r>
              <a:rPr lang="en-US" b="1" i="1" dirty="0" smtClean="0"/>
              <a:t>?</a:t>
            </a:r>
          </a:p>
          <a:p>
            <a:r>
              <a:rPr lang="ru-RU" b="1" i="1" dirty="0" smtClean="0"/>
              <a:t>Когда лучше приобретать билеты на самолет</a:t>
            </a:r>
            <a:r>
              <a:rPr lang="en-US" b="1" i="1" dirty="0" smtClean="0"/>
              <a:t>?</a:t>
            </a:r>
          </a:p>
          <a:p>
            <a:r>
              <a:rPr lang="en-US" b="1" i="1" dirty="0" smtClean="0"/>
              <a:t>S=</a:t>
            </a:r>
            <a:r>
              <a:rPr lang="ru-RU" b="1" i="1" dirty="0" smtClean="0"/>
              <a:t> а*(1+0.01*р)=12375* (1+0,01*15)=12375*1,15= 14231,25 рублей</a:t>
            </a:r>
          </a:p>
          <a:p>
            <a:pPr marL="0" indent="0">
              <a:buNone/>
            </a:pPr>
            <a:r>
              <a:rPr lang="ru-RU" b="1" i="1" dirty="0" smtClean="0"/>
              <a:t>   Ответ: 14231,25</a:t>
            </a:r>
            <a:endParaRPr lang="en-US" b="1" dirty="0"/>
          </a:p>
          <a:p>
            <a:pPr marL="0" indent="0">
              <a:buNone/>
            </a:pPr>
            <a:r>
              <a:rPr lang="ru-RU" b="1" i="1" dirty="0" smtClean="0"/>
              <a:t>Сколько составляет разница в стоимости билетов</a:t>
            </a:r>
            <a:r>
              <a:rPr lang="en-US" b="1" i="1" dirty="0" smtClean="0"/>
              <a:t>?</a:t>
            </a:r>
            <a:endParaRPr lang="ru-RU" b="1" i="1" dirty="0" smtClean="0"/>
          </a:p>
          <a:p>
            <a:endParaRPr lang="ru-RU" b="1" i="1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72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6539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96751"/>
            <a:ext cx="7560840" cy="4738381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Число </a:t>
            </a:r>
            <a:r>
              <a:rPr lang="ru-RU" b="1" i="1" dirty="0"/>
              <a:t>а</a:t>
            </a:r>
            <a:r>
              <a:rPr lang="ru-RU" b="1" dirty="0"/>
              <a:t> увеличили сначала на </a:t>
            </a:r>
            <a:r>
              <a:rPr lang="en-US" b="1" i="1" dirty="0"/>
              <a:t>p</a:t>
            </a:r>
            <a:r>
              <a:rPr lang="ru-RU" b="1" i="1" dirty="0"/>
              <a:t>%, </a:t>
            </a:r>
            <a:r>
              <a:rPr lang="ru-RU" b="1" dirty="0"/>
              <a:t>а потом еще на</a:t>
            </a:r>
            <a:r>
              <a:rPr lang="ru-RU" b="1" i="1" dirty="0"/>
              <a:t> </a:t>
            </a:r>
            <a:r>
              <a:rPr lang="en-US" b="1" i="1" dirty="0"/>
              <a:t>q</a:t>
            </a:r>
            <a:r>
              <a:rPr lang="ru-RU" b="1" i="1" dirty="0" smtClean="0"/>
              <a:t>%:</a:t>
            </a:r>
          </a:p>
          <a:p>
            <a:pPr marL="0" indent="0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                             </a:t>
            </a:r>
            <a:r>
              <a:rPr lang="en-US" b="1" i="1" dirty="0" smtClean="0"/>
              <a:t>a</a:t>
            </a:r>
            <a:r>
              <a:rPr lang="ru-RU" b="1" i="1" dirty="0"/>
              <a:t>·(1+0,01</a:t>
            </a:r>
            <a:r>
              <a:rPr lang="en-US" b="1" i="1" dirty="0"/>
              <a:t>p</a:t>
            </a:r>
            <a:r>
              <a:rPr lang="ru-RU" b="1" i="1" dirty="0"/>
              <a:t>)·(</a:t>
            </a:r>
            <a:r>
              <a:rPr lang="ru-RU" b="1" i="1" dirty="0" smtClean="0"/>
              <a:t>1+0,01</a:t>
            </a:r>
            <a:r>
              <a:rPr lang="en-US" b="1" i="1" dirty="0" smtClean="0"/>
              <a:t>q)</a:t>
            </a:r>
            <a:endParaRPr lang="ru-RU" b="1" i="1" dirty="0" smtClean="0"/>
          </a:p>
          <a:p>
            <a:endParaRPr lang="ru-RU" b="1" i="1" dirty="0" smtClean="0"/>
          </a:p>
          <a:p>
            <a:r>
              <a:rPr lang="ru-RU" b="1" i="1" dirty="0" smtClean="0"/>
              <a:t>Ежегодный платеж за обучение составляет 30 000 рублей, на второй год плата за обучение  выросла   на 10%, а на третий год еще на 5%. Сколько составит платеж за обучение после повышения</a:t>
            </a:r>
            <a:r>
              <a:rPr lang="en-US" b="1" i="1" dirty="0" smtClean="0"/>
              <a:t>?</a:t>
            </a:r>
          </a:p>
          <a:p>
            <a:r>
              <a:rPr lang="en-US" b="1" i="1" dirty="0" smtClean="0"/>
              <a:t>S= </a:t>
            </a:r>
            <a:r>
              <a:rPr lang="ru-RU" b="1" i="1" dirty="0" smtClean="0"/>
              <a:t>30 000*(1+0,01*10)*(1+0,01*5)= 30 000*1,1*1,05=</a:t>
            </a:r>
          </a:p>
          <a:p>
            <a:pPr marL="0" indent="0">
              <a:buNone/>
            </a:pPr>
            <a:r>
              <a:rPr lang="ru-RU" b="1" dirty="0" smtClean="0"/>
              <a:t>     34650 рублей</a:t>
            </a:r>
          </a:p>
          <a:p>
            <a:pPr marL="0" indent="0">
              <a:buNone/>
            </a:pPr>
            <a:r>
              <a:rPr lang="ru-RU" b="1" dirty="0" smtClean="0"/>
              <a:t>   Ответ: 34650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0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176866" y="836712"/>
            <a:ext cx="6798734" cy="7862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6865" y="1196752"/>
            <a:ext cx="6798736" cy="4738380"/>
          </a:xfrm>
        </p:spPr>
        <p:txBody>
          <a:bodyPr/>
          <a:lstStyle/>
          <a:p>
            <a:r>
              <a:rPr lang="ru-RU" b="1" dirty="0"/>
              <a:t>Число </a:t>
            </a:r>
            <a:r>
              <a:rPr lang="ru-RU" b="1" i="1" dirty="0"/>
              <a:t>а</a:t>
            </a:r>
            <a:r>
              <a:rPr lang="ru-RU" b="1" dirty="0"/>
              <a:t> уменьшили на </a:t>
            </a:r>
            <a:r>
              <a:rPr lang="en-US" b="1" i="1" dirty="0"/>
              <a:t>p</a:t>
            </a:r>
            <a:r>
              <a:rPr lang="ru-RU" b="1" i="1" dirty="0"/>
              <a:t>%:</a:t>
            </a:r>
            <a:endParaRPr lang="ru-RU" b="1" dirty="0"/>
          </a:p>
          <a:p>
            <a:pPr marL="0" indent="0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                                             </a:t>
            </a:r>
            <a:r>
              <a:rPr lang="en-US" b="1" i="1" dirty="0" smtClean="0"/>
              <a:t>a</a:t>
            </a:r>
            <a:r>
              <a:rPr lang="ru-RU" b="1" i="1" dirty="0"/>
              <a:t>·(1 - 0,01</a:t>
            </a:r>
            <a:r>
              <a:rPr lang="en-US" b="1" i="1" dirty="0"/>
              <a:t>p</a:t>
            </a:r>
            <a:r>
              <a:rPr lang="ru-RU" b="1" i="1" dirty="0" smtClean="0"/>
              <a:t>)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Один килограмм колбасы стоит 279 рублей. Пенсионерам по выходным продают продукты со скидкой 5%. Сколько будет стоит колбаса в субботу</a:t>
            </a:r>
            <a:r>
              <a:rPr lang="en-US" b="1" dirty="0" smtClean="0"/>
              <a:t>?</a:t>
            </a:r>
            <a:r>
              <a:rPr lang="ru-RU" b="1" dirty="0" smtClean="0"/>
              <a:t> Ответ округлите до целого.</a:t>
            </a:r>
            <a:endParaRPr lang="en-US" b="1" dirty="0" smtClean="0"/>
          </a:p>
          <a:p>
            <a:r>
              <a:rPr lang="en-US" b="1" dirty="0" smtClean="0"/>
              <a:t>S=279*(1-0</a:t>
            </a:r>
            <a:r>
              <a:rPr lang="ru-RU" b="1" dirty="0" smtClean="0"/>
              <a:t>,01*5)= 279*0,95=265 рублей</a:t>
            </a:r>
          </a:p>
          <a:p>
            <a:pPr marL="0" indent="0">
              <a:buNone/>
            </a:pPr>
            <a:r>
              <a:rPr lang="ru-RU" b="1" dirty="0" smtClean="0"/>
              <a:t>   Ответ: 265 рублей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2091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92696"/>
            <a:ext cx="7632848" cy="543346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b="1" dirty="0" smtClean="0"/>
              <a:t> </a:t>
            </a:r>
            <a:r>
              <a:rPr lang="ru-RU" b="1" dirty="0"/>
              <a:t>Для прохождения обучения на платной основе в сельскохозяйственном институте  Иванову потребовалось  произвести оплату за 5 лет обучения в размере 230 000 рублей. В процессе обучения произошли изменения в оплате по обучению. После второго курса оплата за обучение повысилась на 15%, а на пятом курсе произошло еще повышение оплаты за обучение на 10%. На сколько произошло повышение оплаты за обучение по сравнению с первоначальным условием, если считать,  что первоначально платеж за обучение происходил равными  ежегодными платежами.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1784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62670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1 способ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68760"/>
            <a:ext cx="7560840" cy="468052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1. 230 000:5 = 46 000 ( рублей)- составляет ежегодный платеж </a:t>
            </a:r>
          </a:p>
          <a:p>
            <a:r>
              <a:rPr lang="ru-RU" b="1" dirty="0"/>
              <a:t>2. 46 000* 2=92 000(рублей)- составил платеж за два года</a:t>
            </a:r>
            <a:r>
              <a:rPr lang="ru-RU" b="1" dirty="0" smtClean="0"/>
              <a:t>.</a:t>
            </a:r>
            <a:endParaRPr lang="ru-RU" b="1" dirty="0"/>
          </a:p>
          <a:p>
            <a:r>
              <a:rPr lang="ru-RU" b="1" dirty="0"/>
              <a:t>3. 46 000*1,15=52900( рублей) – третий </a:t>
            </a:r>
            <a:r>
              <a:rPr lang="ru-RU" b="1" dirty="0" smtClean="0"/>
              <a:t>год</a:t>
            </a:r>
            <a:endParaRPr lang="ru-RU" b="1" dirty="0"/>
          </a:p>
          <a:p>
            <a:r>
              <a:rPr lang="ru-RU" b="1" dirty="0"/>
              <a:t>4. 52900 рублей составил платеж четвертый год</a:t>
            </a:r>
          </a:p>
          <a:p>
            <a:r>
              <a:rPr lang="ru-RU" b="1" dirty="0"/>
              <a:t>5. 52900 *1.1=58 190 ( рублей) –составил платеж на пятый год обучения</a:t>
            </a:r>
          </a:p>
          <a:p>
            <a:r>
              <a:rPr lang="ru-RU" b="1" dirty="0"/>
              <a:t>6.92 000+52900*2 +58190= 255 990( рублей) – составил платеж за пять лет обучения</a:t>
            </a:r>
          </a:p>
          <a:p>
            <a:r>
              <a:rPr lang="ru-RU" b="1" dirty="0"/>
              <a:t>7. 255 990-230 000=25 990 (рублей)-пришлось переплатить в связи с изменившимися условиями обучения.</a:t>
            </a:r>
          </a:p>
          <a:p>
            <a:r>
              <a:rPr lang="ru-RU" b="1" dirty="0"/>
              <a:t>Ответ: 25 990 рублей</a:t>
            </a:r>
            <a:r>
              <a:rPr lang="ru-RU" b="1" dirty="0" smtClean="0"/>
              <a:t>.</a:t>
            </a:r>
            <a:r>
              <a:rPr lang="ru-RU" b="1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882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776</TotalTime>
  <Words>593</Words>
  <Application>Microsoft Office PowerPoint</Application>
  <PresentationFormat>Экран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Натуральные материалы</vt:lpstr>
      <vt:lpstr>Презентация PowerPoint</vt:lpstr>
      <vt:lpstr>Презентация PowerPoint</vt:lpstr>
      <vt:lpstr>Актуальность:   </vt:lpstr>
      <vt:lpstr>Самое необходимое для решения  экономических задач</vt:lpstr>
      <vt:lpstr>Презентация PowerPoint</vt:lpstr>
      <vt:lpstr>Презентация PowerPoint</vt:lpstr>
      <vt:lpstr>Презентация PowerPoint</vt:lpstr>
      <vt:lpstr>Презентация PowerPoint</vt:lpstr>
      <vt:lpstr>1 способ</vt:lpstr>
      <vt:lpstr>2 способ</vt:lpstr>
      <vt:lpstr>Презентация PowerPoint</vt:lpstr>
      <vt:lpstr>Проанализируем нашу задачу, сделаем вывод.</vt:lpstr>
      <vt:lpstr>Домашнее задание. Выполнить решение задачи двумя способами.</vt:lpstr>
      <vt:lpstr>Решение.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Людмила Фагина</cp:lastModifiedBy>
  <cp:revision>70</cp:revision>
  <cp:lastPrinted>2023-04-24T04:12:46Z</cp:lastPrinted>
  <dcterms:created xsi:type="dcterms:W3CDTF">2014-07-09T08:33:20Z</dcterms:created>
  <dcterms:modified xsi:type="dcterms:W3CDTF">2023-04-30T00:20:07Z</dcterms:modified>
</cp:coreProperties>
</file>