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325" r:id="rId2"/>
    <p:sldId id="279" r:id="rId3"/>
    <p:sldId id="319" r:id="rId4"/>
    <p:sldId id="259" r:id="rId5"/>
    <p:sldId id="286" r:id="rId6"/>
    <p:sldId id="287" r:id="rId7"/>
    <p:sldId id="323" r:id="rId8"/>
    <p:sldId id="260" r:id="rId9"/>
    <p:sldId id="261" r:id="rId10"/>
    <p:sldId id="269" r:id="rId11"/>
    <p:sldId id="321" r:id="rId12"/>
    <p:sldId id="322" r:id="rId13"/>
    <p:sldId id="320" r:id="rId14"/>
    <p:sldId id="281" r:id="rId15"/>
    <p:sldId id="324" r:id="rId16"/>
    <p:sldId id="32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04" d="100"/>
          <a:sy n="104" d="100"/>
        </p:scale>
        <p:origin x="1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/>
              <a:t>1, 2 четверть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1-4 кл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201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48-4C15-8252-164B5302AE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четвертть </c:v>
                </c:pt>
                <c:pt idx="1">
                  <c:v>2 четвертть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204</c:v>
                </c:pt>
                <c:pt idx="1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9-46DC-B9EE-3E459F09B2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5 - 9 кл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247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48-4C15-8252-164B5302AE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четвертть </c:v>
                </c:pt>
                <c:pt idx="1">
                  <c:v>2 четвертть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249</c:v>
                </c:pt>
                <c:pt idx="1">
                  <c:v>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59-46DC-B9EE-3E459F09B2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10 -11 кл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48-4C15-8252-164B5302AE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четвертть </c:v>
                </c:pt>
                <c:pt idx="1">
                  <c:v>2 четвертть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48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59-46DC-B9EE-3E459F09B2C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487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48-4C15-8252-164B5302AE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четвертть </c:v>
                </c:pt>
                <c:pt idx="1">
                  <c:v>2 четвертть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501</c:v>
                </c:pt>
                <c:pt idx="1">
                  <c:v>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59-46DC-B9EE-3E459F09B2C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7907096"/>
        <c:axId val="178292376"/>
      </c:barChart>
      <c:catAx>
        <c:axId val="17790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292376"/>
        <c:crosses val="autoZero"/>
        <c:auto val="1"/>
        <c:lblAlgn val="ctr"/>
        <c:lblOffset val="100"/>
        <c:noMultiLvlLbl val="0"/>
      </c:catAx>
      <c:valAx>
        <c:axId val="178292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90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67822736030828E-3"/>
          <c:y val="2.0168067226890758E-2"/>
          <c:w val="0.95761078998073212"/>
          <c:h val="0.77800886653874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четв.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72-4937-AF65-D8D79F80DC86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72-4937-AF65-D8D79F80DC86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72-4937-AF65-D8D79F80DC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отличники</c:v>
                </c:pt>
                <c:pt idx="1">
                  <c:v>хорошисты</c:v>
                </c:pt>
                <c:pt idx="2">
                  <c:v>с 1 "4"</c:v>
                </c:pt>
                <c:pt idx="3">
                  <c:v>с 1 "3"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49</c:v>
                </c:pt>
                <c:pt idx="2">
                  <c:v>8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8-4397-8180-17ECA54420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четв.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отличники</c:v>
                </c:pt>
                <c:pt idx="1">
                  <c:v>хорошисты</c:v>
                </c:pt>
                <c:pt idx="2">
                  <c:v>с 1 "4"</c:v>
                </c:pt>
                <c:pt idx="3">
                  <c:v>с 1 "3"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62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D8-4397-8180-17ECA544206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8708960"/>
        <c:axId val="178920280"/>
      </c:barChart>
      <c:catAx>
        <c:axId val="17870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920280"/>
        <c:crosses val="autoZero"/>
        <c:auto val="1"/>
        <c:lblAlgn val="ctr"/>
        <c:lblOffset val="100"/>
        <c:noMultiLvlLbl val="0"/>
      </c:catAx>
      <c:valAx>
        <c:axId val="178920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0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1-4 кл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четверть</c:v>
                </c:pt>
                <c:pt idx="1">
                  <c:v>2 четверть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45.9</c:v>
                </c:pt>
                <c:pt idx="1">
                  <c:v>49.3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6-4329-835A-CB7A4E109E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5-9 кл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048169556840041E-2"/>
                  <c:y val="-6.1623937974953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C6-4329-835A-CB7A4E109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четверть</c:v>
                </c:pt>
                <c:pt idx="1">
                  <c:v>2 четверть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19.5</c:v>
                </c:pt>
                <c:pt idx="1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C6-4329-835A-CB7A4E109E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10-11 кл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341040462427675E-2"/>
                  <c:y val="0.12100840336134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C6-4329-835A-CB7A4E109E31}"/>
                </c:ext>
              </c:extLst>
            </c:dLbl>
            <c:dLbl>
              <c:idx val="1"/>
              <c:layout>
                <c:manualLayout>
                  <c:x val="2.6974951830443017E-2"/>
                  <c:y val="0.14453781512605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C6-4329-835A-CB7A4E109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четверть</c:v>
                </c:pt>
                <c:pt idx="1">
                  <c:v>2 четверть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16.3</c:v>
                </c:pt>
                <c:pt idx="1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C6-4329-835A-CB7A4E109E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710096"/>
        <c:axId val="10704688"/>
        <c:axId val="0"/>
      </c:bar3DChart>
      <c:catAx>
        <c:axId val="1071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04688"/>
        <c:crosses val="autoZero"/>
        <c:auto val="1"/>
        <c:lblAlgn val="ctr"/>
        <c:lblOffset val="100"/>
        <c:noMultiLvlLbl val="0"/>
      </c:catAx>
      <c:valAx>
        <c:axId val="1070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1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1, 2 четверть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Уважит.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четверть</c:v>
                </c:pt>
                <c:pt idx="1">
                  <c:v>2 четверть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7682</c:v>
                </c:pt>
                <c:pt idx="1">
                  <c:v>6718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06-4A4A-A850-B89494E227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Пропуски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четверть</c:v>
                </c:pt>
                <c:pt idx="1">
                  <c:v>2 четверть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06-4A4A-A850-B89494E22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9224224"/>
        <c:axId val="1099218816"/>
      </c:barChart>
      <c:catAx>
        <c:axId val="109922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9218816"/>
        <c:crosses val="autoZero"/>
        <c:auto val="1"/>
        <c:lblAlgn val="ctr"/>
        <c:lblOffset val="100"/>
        <c:noMultiLvlLbl val="0"/>
      </c:catAx>
      <c:valAx>
        <c:axId val="109921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922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http://img-fotki.yandex.ru/get/9749/28257045.1261/0_b6029_dcb60b23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5840" y="5208130"/>
            <a:ext cx="1168173" cy="80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img-fotki.yandex.ru/get/9749/28257045.1261/0_b6029_dcb60b23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17877" y="5208130"/>
            <a:ext cx="1168173" cy="80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playcast.ru/uploads/2014/11/24/107679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76" y="4763632"/>
            <a:ext cx="1327146" cy="138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1.downloader.disk.yandex.ru/preview/89f826c26d45e97932011251991e1a1423631601392ca847acdd86f5473b4272/5c1cd00a/qRcYCcYTMMnbfHWnEpr1MegFpgBTuiiEOIoTY9PHipOpu4Fg-_S8Ua9N9MrAwQD-q_J6bpmRyOJonT3VoXnDag%3D%3D?uid=0&amp;filename=SrfGvVaNRULmHHd5ZCv9lw6lXo0.png&amp;disposition=inline&amp;hash=&amp;limit=0&amp;content_type=image%2Fpng&amp;tknv=v2&amp;size=1280x8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9483" y="1295431"/>
            <a:ext cx="928654" cy="282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beurer-rf.ru/i/news/happy_new_year(1)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5561" y="3095605"/>
            <a:ext cx="1300868" cy="144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playcast.ru/uploads/2015/12/05/1617409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1361" y="-1154641"/>
            <a:ext cx="688128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g-fotki.yandex.ru/get/198998/200418627.1a9/0_18d7d2_3a568fec_ori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2"/>
            <a:ext cx="685800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3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9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2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22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709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CD28-F9BB-41EE-AB8A-E472E6EE3181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8F03-1D97-4DFE-9ACE-10F513F4F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4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1.downloader.disk.yandex.ru/preview/89f826c26d45e97932011251991e1a1423631601392ca847acdd86f5473b4272/5c1cd00a/qRcYCcYTMMnbfHWnEpr1MegFpgBTuiiEOIoTY9PHipOpu4Fg-_S8Ua9N9MrAwQD-q_J6bpmRyOJonT3VoXnDag%3D%3D?uid=0&amp;filename=SrfGvVaNRULmHHd5ZCv9lw6lXo0.png&amp;disposition=inline&amp;hash=&amp;limit=0&amp;content_type=image%2Fpng&amp;tknv=v2&amp;size=1280x8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304613" y="217710"/>
            <a:ext cx="742481" cy="2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1.downloader.disk.yandex.ru/preview/89f826c26d45e97932011251991e1a1423631601392ca847acdd86f5473b4272/5c1cd00a/qRcYCcYTMMnbfHWnEpr1MegFpgBTuiiEOIoTY9PHipOpu4Fg-_S8Ua9N9MrAwQD-q_J6bpmRyOJonT3VoXnDag%3D%3D?uid=0&amp;filename=SrfGvVaNRULmHHd5ZCv9lw6lXo0.png&amp;disposition=inline&amp;hash=&amp;limit=0&amp;content_type=image%2Fpng&amp;tknv=v2&amp;size=1280x8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07" y="217710"/>
            <a:ext cx="742481" cy="2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://img-fotki.yandex.ru/get/9749/28257045.1261/0_b6029_dcb60b23_ori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72408" y="5952561"/>
            <a:ext cx="1168173" cy="80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img-fotki.yandex.ru/get/9749/28257045.1261/0_b6029_dcb60b23_ori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481" y="5952561"/>
            <a:ext cx="1168173" cy="80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playcast.ru/uploads/2014/11/24/107679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16" y="5848269"/>
            <a:ext cx="801168" cy="8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1.downloader.disk.yandex.ru/preview/89f826c26d45e97932011251991e1a1423631601392ca847acdd86f5473b4272/5c1cd00a/qRcYCcYTMMnbfHWnEpr1MegFpgBTuiiEOIoTY9PHipOpu4Fg-_S8Ua9N9MrAwQD-q_J6bpmRyOJonT3VoXnDag%3D%3D?uid=0&amp;filename=SrfGvVaNRULmHHd5ZCv9lw6lXo0.png&amp;disposition=inline&amp;hash=&amp;limit=0&amp;content_type=image%2Fpng&amp;tknv=v2&amp;size=1280x8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304613" y="217710"/>
            <a:ext cx="742481" cy="2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1.downloader.disk.yandex.ru/preview/89f826c26d45e97932011251991e1a1423631601392ca847acdd86f5473b4272/5c1cd00a/qRcYCcYTMMnbfHWnEpr1MegFpgBTuiiEOIoTY9PHipOpu4Fg-_S8Ua9N9MrAwQD-q_J6bpmRyOJonT3VoXnDag%3D%3D?uid=0&amp;filename=SrfGvVaNRULmHHd5ZCv9lw6lXo0.png&amp;disposition=inline&amp;hash=&amp;limit=0&amp;content_type=image%2Fpng&amp;tknv=v2&amp;size=1280x8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07" y="217710"/>
            <a:ext cx="742481" cy="2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81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http://img-fotki.yandex.ru/get/9749/28257045.1261/0_b6029_dcb60b23_ori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413170" y="6098458"/>
            <a:ext cx="1033358" cy="71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img-fotki.yandex.ru/get/9749/28257045.1261/0_b6029_dcb60b23_ori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905" y="6107114"/>
            <a:ext cx="1020837" cy="70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playcast.ru/uploads/2014/11/24/107679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65" y="6098458"/>
            <a:ext cx="583070" cy="60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39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3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6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2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5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1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172450" y="6517125"/>
            <a:ext cx="8572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25" b="0" dirty="0">
                <a:solidFill>
                  <a:schemeClr val="accent5">
                    <a:lumMod val="75000"/>
                  </a:schemeClr>
                </a:solidFill>
                <a:latin typeface="AGReveranc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Полшкова В.В., </a:t>
            </a:r>
            <a:r>
              <a:rPr lang="ru-RU" sz="525" b="0" dirty="0" smtClean="0">
                <a:solidFill>
                  <a:schemeClr val="accent5">
                    <a:lumMod val="75000"/>
                  </a:schemeClr>
                </a:solidFill>
                <a:latin typeface="AGReveranc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endParaRPr lang="ru-RU" sz="525" b="0" dirty="0">
              <a:solidFill>
                <a:schemeClr val="accent5">
                  <a:lumMod val="75000"/>
                </a:schemeClr>
              </a:solidFill>
              <a:latin typeface="AGReverance" pitchFamily="2" charset="0"/>
            </a:endParaRPr>
          </a:p>
        </p:txBody>
      </p:sp>
      <p:pic>
        <p:nvPicPr>
          <p:cNvPr id="3076" name="Picture 4" descr="http://www.playcast.ru/uploads/2015/12/05/1617409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1361" y="-1154641"/>
            <a:ext cx="688128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-23281"/>
            <a:ext cx="9144000" cy="688128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32574"/>
            <a:ext cx="3187410" cy="3186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939" y="126688"/>
            <a:ext cx="3187410" cy="318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F2145-156A-42FF-BB80-E8D664DB772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95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79" y="1665514"/>
            <a:ext cx="6717535" cy="3184071"/>
          </a:xfrm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Comic Sans MS"/>
                <a:ea typeface="+mn-ea"/>
                <a:cs typeface="+mn-cs"/>
              </a:rPr>
              <a:t>ПЕДСОВЕТ</a:t>
            </a:r>
            <a:br>
              <a:rPr lang="ru-RU" sz="3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Comic Sans MS"/>
                <a:ea typeface="+mn-ea"/>
                <a:cs typeface="+mn-cs"/>
              </a:rPr>
            </a:br>
            <a:r>
              <a:rPr lang="ru-RU" sz="3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Comic Sans MS"/>
                <a:ea typeface="+mn-ea"/>
                <a:cs typeface="+mn-cs"/>
              </a:rPr>
              <a:t>Итоги </a:t>
            </a:r>
            <a:r>
              <a:rPr lang="ru-RU" sz="3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Comic Sans MS"/>
                <a:ea typeface="+mn-ea"/>
                <a:cs typeface="+mn-cs"/>
              </a:rPr>
              <a:t>2 четверти </a:t>
            </a:r>
            <a:br>
              <a:rPr lang="ru-RU" sz="3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Comic Sans MS"/>
                <a:ea typeface="+mn-ea"/>
                <a:cs typeface="+mn-cs"/>
              </a:rPr>
            </a:br>
            <a:r>
              <a:rPr lang="ru-RU" sz="3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Comic Sans MS"/>
                <a:ea typeface="+mn-ea"/>
                <a:cs typeface="+mn-cs"/>
              </a:rPr>
              <a:t>2021-2022 учебного года</a:t>
            </a:r>
            <a:br>
              <a:rPr lang="ru-RU" sz="3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Comic Sans MS"/>
                <a:ea typeface="+mn-ea"/>
                <a:cs typeface="+mn-cs"/>
              </a:rPr>
            </a:br>
            <a:r>
              <a:rPr lang="ru-RU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Comic Sans MS"/>
                <a:ea typeface="+mn-ea"/>
                <a:cs typeface="+mn-cs"/>
              </a:rPr>
              <a:t/>
            </a:r>
            <a:br>
              <a:rPr lang="ru-RU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Comic Sans MS"/>
                <a:ea typeface="+mn-ea"/>
                <a:cs typeface="+mn-cs"/>
              </a:rPr>
            </a:br>
            <a:endParaRPr lang="ru-RU" sz="7200" b="1" dirty="0">
              <a:ln w="19050">
                <a:solidFill>
                  <a:prstClr val="white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5085184"/>
            <a:ext cx="5572428" cy="1224136"/>
          </a:xfr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Comic Sans MS"/>
                <a:ea typeface="+mj-ea"/>
                <a:cs typeface="+mj-cs"/>
              </a:rPr>
              <a:t>МКОУ «СОШ №31»</a:t>
            </a:r>
            <a:endParaRPr lang="ru-RU" sz="1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504" y="614149"/>
            <a:ext cx="6237026" cy="954107"/>
          </a:xfrm>
          <a:prstGeom prst="rect">
            <a:avLst/>
          </a:prstGeom>
          <a:solidFill>
            <a:schemeClr val="bg1"/>
          </a:solidFill>
          <a:effectLst>
            <a:glow rad="228600">
              <a:srgbClr val="FDE8B5">
                <a:alpha val="40000"/>
              </a:srgbClr>
            </a:glow>
            <a:softEdge rad="127000"/>
          </a:effectLst>
        </p:spPr>
        <p:txBody>
          <a:bodyPr wrap="square">
            <a:spAutoFit/>
          </a:bodyPr>
          <a:lstStyle/>
          <a:p>
            <a:pPr lvl="0" algn="ctr" defTabSz="457200"/>
            <a:r>
              <a:rPr lang="ru-RU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Отличники и хорошисты по итогам </a:t>
            </a:r>
          </a:p>
          <a:p>
            <a:pPr lvl="0" algn="ctr" defTabSz="457200"/>
            <a:r>
              <a:rPr lang="ru-RU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 2 </a:t>
            </a:r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 5-9 классы ООО</a:t>
            </a:r>
            <a:endParaRPr lang="ru-RU" sz="28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987354"/>
              </p:ext>
            </p:extLst>
          </p:nvPr>
        </p:nvGraphicFramePr>
        <p:xfrm>
          <a:off x="352424" y="1857376"/>
          <a:ext cx="8571982" cy="4173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417">
                  <a:extLst>
                    <a:ext uri="{9D8B030D-6E8A-4147-A177-3AD203B41FA5}">
                      <a16:colId xmlns:a16="http://schemas.microsoft.com/office/drawing/2014/main" val="631173108"/>
                    </a:ext>
                  </a:extLst>
                </a:gridCol>
                <a:gridCol w="410904">
                  <a:extLst>
                    <a:ext uri="{9D8B030D-6E8A-4147-A177-3AD203B41FA5}">
                      <a16:colId xmlns:a16="http://schemas.microsoft.com/office/drawing/2014/main" val="1526699334"/>
                    </a:ext>
                  </a:extLst>
                </a:gridCol>
                <a:gridCol w="2835293">
                  <a:extLst>
                    <a:ext uri="{9D8B030D-6E8A-4147-A177-3AD203B41FA5}">
                      <a16:colId xmlns:a16="http://schemas.microsoft.com/office/drawing/2014/main" val="2395551869"/>
                    </a:ext>
                  </a:extLst>
                </a:gridCol>
                <a:gridCol w="268126">
                  <a:extLst>
                    <a:ext uri="{9D8B030D-6E8A-4147-A177-3AD203B41FA5}">
                      <a16:colId xmlns:a16="http://schemas.microsoft.com/office/drawing/2014/main" val="2954517426"/>
                    </a:ext>
                  </a:extLst>
                </a:gridCol>
                <a:gridCol w="3447242">
                  <a:extLst>
                    <a:ext uri="{9D8B030D-6E8A-4147-A177-3AD203B41FA5}">
                      <a16:colId xmlns:a16="http://schemas.microsoft.com/office/drawing/2014/main" val="1173990206"/>
                    </a:ext>
                  </a:extLst>
                </a:gridCol>
              </a:tblGrid>
              <a:tr h="5814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(2 </a:t>
                      </a:r>
                      <a:r>
                        <a:rPr lang="ru-RU" sz="1600" dirty="0" err="1" smtClean="0"/>
                        <a:t>четв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(1 </a:t>
                      </a:r>
                      <a:r>
                        <a:rPr lang="ru-RU" sz="1600" dirty="0" err="1" smtClean="0"/>
                        <a:t>четв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758877"/>
                  </a:ext>
                </a:extLst>
              </a:tr>
              <a:tr h="15914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Успевают на 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5а-Власова Вероника</a:t>
                      </a:r>
                    </a:p>
                    <a:p>
                      <a:r>
                        <a:rPr lang="ru-RU" sz="1400" dirty="0" smtClean="0"/>
                        <a:t>5б-Филатова Рената</a:t>
                      </a:r>
                    </a:p>
                    <a:p>
                      <a:r>
                        <a:rPr lang="ru-RU" sz="1400" dirty="0" smtClean="0"/>
                        <a:t>6а-Архипова Дарья</a:t>
                      </a:r>
                    </a:p>
                    <a:p>
                      <a:r>
                        <a:rPr lang="ru-RU" sz="1400" dirty="0" smtClean="0"/>
                        <a:t>6а-Боровик Анна</a:t>
                      </a:r>
                    </a:p>
                    <a:p>
                      <a:r>
                        <a:rPr lang="ru-RU" sz="1400" dirty="0" smtClean="0"/>
                        <a:t>6а-Купряшин Захар</a:t>
                      </a:r>
                    </a:p>
                    <a:p>
                      <a:r>
                        <a:rPr lang="ru-RU" sz="1400" dirty="0" smtClean="0"/>
                        <a:t>6а-Масленко Александра</a:t>
                      </a:r>
                    </a:p>
                    <a:p>
                      <a:r>
                        <a:rPr lang="ru-RU" sz="1400" dirty="0" smtClean="0"/>
                        <a:t>6б-Пехтерев Сергей</a:t>
                      </a:r>
                    </a:p>
                    <a:p>
                      <a:r>
                        <a:rPr lang="ru-RU" sz="1400" dirty="0" smtClean="0"/>
                        <a:t>7в-Фищук Эвелина</a:t>
                      </a:r>
                    </a:p>
                    <a:p>
                      <a:r>
                        <a:rPr lang="ru-RU" sz="1400" dirty="0" smtClean="0"/>
                        <a:t>8а-Буракова </a:t>
                      </a:r>
                      <a:r>
                        <a:rPr lang="ru-RU" sz="1400" dirty="0" err="1" smtClean="0"/>
                        <a:t>Дарина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8а-Скворцова Виолетта</a:t>
                      </a:r>
                    </a:p>
                    <a:p>
                      <a:r>
                        <a:rPr lang="ru-RU" sz="1400" dirty="0" smtClean="0"/>
                        <a:t>9а-Микуленко Максим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5а-Власова Вероника</a:t>
                      </a:r>
                    </a:p>
                    <a:p>
                      <a:r>
                        <a:rPr lang="ru-RU" sz="1400" dirty="0" smtClean="0"/>
                        <a:t>5а-Яковлева Полина</a:t>
                      </a:r>
                    </a:p>
                    <a:p>
                      <a:r>
                        <a:rPr lang="ru-RU" sz="1400" dirty="0" smtClean="0"/>
                        <a:t>5б-Филатова Рената</a:t>
                      </a:r>
                    </a:p>
                    <a:p>
                      <a:r>
                        <a:rPr lang="ru-RU" sz="1400" dirty="0" smtClean="0"/>
                        <a:t>6а-Боровик Анна</a:t>
                      </a:r>
                    </a:p>
                    <a:p>
                      <a:r>
                        <a:rPr lang="ru-RU" sz="1400" dirty="0" smtClean="0"/>
                        <a:t>6а-Купряшин Захар</a:t>
                      </a:r>
                    </a:p>
                    <a:p>
                      <a:r>
                        <a:rPr lang="ru-RU" sz="1400" dirty="0" smtClean="0"/>
                        <a:t>7в-Фищук Эвелина</a:t>
                      </a:r>
                    </a:p>
                    <a:p>
                      <a:r>
                        <a:rPr lang="ru-RU" sz="1400" dirty="0" smtClean="0"/>
                        <a:t>8а-Буракова </a:t>
                      </a:r>
                      <a:r>
                        <a:rPr lang="ru-RU" sz="1400" dirty="0" err="1" smtClean="0"/>
                        <a:t>Дарина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8а-Скворцова Виолетта</a:t>
                      </a:r>
                    </a:p>
                    <a:p>
                      <a:r>
                        <a:rPr lang="ru-RU" sz="1400" dirty="0" smtClean="0"/>
                        <a:t>9а-Микуленко Максим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70452"/>
                  </a:ext>
                </a:extLst>
              </a:tr>
              <a:tr h="11531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Успевают</a:t>
                      </a:r>
                    </a:p>
                    <a:p>
                      <a:r>
                        <a:rPr lang="ru-RU" sz="1400" dirty="0" smtClean="0"/>
                        <a:t>с одной 4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5а-Яковлева Полина:	Биол.</a:t>
                      </a:r>
                    </a:p>
                    <a:p>
                      <a:r>
                        <a:rPr lang="ru-RU" sz="1400" dirty="0" smtClean="0"/>
                        <a:t>5б-Тюпина Виктория:	Геогр.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5б-Тюпина Виктория:	Биол.</a:t>
                      </a:r>
                    </a:p>
                    <a:p>
                      <a:r>
                        <a:rPr lang="ru-RU" sz="1400" dirty="0" smtClean="0"/>
                        <a:t>5в-Ситникова Софья:	</a:t>
                      </a:r>
                      <a:r>
                        <a:rPr lang="ru-RU" sz="1400" dirty="0" err="1" smtClean="0"/>
                        <a:t>Рус.яз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6б-Трунов Глеб:	</a:t>
                      </a:r>
                      <a:r>
                        <a:rPr lang="ru-RU" sz="1400" dirty="0" err="1" smtClean="0"/>
                        <a:t>Англ.яз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951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5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999" y="212271"/>
            <a:ext cx="7768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«3» по </a:t>
            </a:r>
            <a:r>
              <a:rPr lang="ru-RU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</a:t>
            </a:r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2 четверти 5-9 классы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125630"/>
              </p:ext>
            </p:extLst>
          </p:nvPr>
        </p:nvGraphicFramePr>
        <p:xfrm>
          <a:off x="1015999" y="804979"/>
          <a:ext cx="7854639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26">
                  <a:extLst>
                    <a:ext uri="{9D8B030D-6E8A-4147-A177-3AD203B41FA5}">
                      <a16:colId xmlns:a16="http://schemas.microsoft.com/office/drawing/2014/main" val="631173108"/>
                    </a:ext>
                  </a:extLst>
                </a:gridCol>
                <a:gridCol w="380854">
                  <a:extLst>
                    <a:ext uri="{9D8B030D-6E8A-4147-A177-3AD203B41FA5}">
                      <a16:colId xmlns:a16="http://schemas.microsoft.com/office/drawing/2014/main" val="1526699334"/>
                    </a:ext>
                  </a:extLst>
                </a:gridCol>
                <a:gridCol w="3063510">
                  <a:extLst>
                    <a:ext uri="{9D8B030D-6E8A-4147-A177-3AD203B41FA5}">
                      <a16:colId xmlns:a16="http://schemas.microsoft.com/office/drawing/2014/main" val="2395551869"/>
                    </a:ext>
                  </a:extLst>
                </a:gridCol>
                <a:gridCol w="364175">
                  <a:extLst>
                    <a:ext uri="{9D8B030D-6E8A-4147-A177-3AD203B41FA5}">
                      <a16:colId xmlns:a16="http://schemas.microsoft.com/office/drawing/2014/main" val="2954517426"/>
                    </a:ext>
                  </a:extLst>
                </a:gridCol>
                <a:gridCol w="3040274">
                  <a:extLst>
                    <a:ext uri="{9D8B030D-6E8A-4147-A177-3AD203B41FA5}">
                      <a16:colId xmlns:a16="http://schemas.microsoft.com/office/drawing/2014/main" val="1173990206"/>
                    </a:ext>
                  </a:extLst>
                </a:gridCol>
              </a:tblGrid>
              <a:tr h="568921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(2 </a:t>
                      </a:r>
                      <a:r>
                        <a:rPr lang="ru-RU" sz="1600" dirty="0" err="1" smtClean="0"/>
                        <a:t>четв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(1 </a:t>
                      </a:r>
                      <a:r>
                        <a:rPr lang="ru-RU" sz="1600" dirty="0" err="1" smtClean="0"/>
                        <a:t>четв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758877"/>
                  </a:ext>
                </a:extLst>
              </a:tr>
              <a:tr h="37724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Успевают с 1 «3»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5а-Дидур Виктория:	</a:t>
                      </a:r>
                      <a:r>
                        <a:rPr lang="ru-RU" sz="1300" dirty="0" err="1" smtClean="0"/>
                        <a:t>Матем</a:t>
                      </a:r>
                      <a:r>
                        <a:rPr lang="ru-RU" sz="1300" dirty="0" smtClean="0"/>
                        <a:t>.</a:t>
                      </a:r>
                    </a:p>
                    <a:p>
                      <a:r>
                        <a:rPr lang="ru-RU" sz="1300" dirty="0" smtClean="0"/>
                        <a:t>5а-Пискунова Софья:	</a:t>
                      </a:r>
                      <a:r>
                        <a:rPr lang="ru-RU" sz="1300" dirty="0" err="1" smtClean="0"/>
                        <a:t>Матем</a:t>
                      </a:r>
                      <a:r>
                        <a:rPr lang="ru-RU" sz="1300" dirty="0" smtClean="0"/>
                        <a:t>.</a:t>
                      </a:r>
                    </a:p>
                    <a:p>
                      <a:r>
                        <a:rPr lang="ru-RU" sz="1300" dirty="0" smtClean="0"/>
                        <a:t>5б-Форостовская Полина:	</a:t>
                      </a:r>
                      <a:r>
                        <a:rPr lang="ru-RU" sz="1300" dirty="0" err="1" smtClean="0"/>
                        <a:t>Рус.яз</a:t>
                      </a:r>
                      <a:r>
                        <a:rPr lang="ru-RU" sz="1300" dirty="0" smtClean="0"/>
                        <a:t>.</a:t>
                      </a:r>
                    </a:p>
                    <a:p>
                      <a:r>
                        <a:rPr lang="ru-RU" sz="1300" dirty="0" smtClean="0"/>
                        <a:t>5в-Демченко Глеб:	</a:t>
                      </a:r>
                      <a:r>
                        <a:rPr lang="ru-RU" sz="1300" dirty="0" err="1" smtClean="0"/>
                        <a:t>Рус.яз</a:t>
                      </a:r>
                      <a:r>
                        <a:rPr lang="ru-RU" sz="1300" dirty="0" smtClean="0"/>
                        <a:t>.</a:t>
                      </a:r>
                    </a:p>
                    <a:p>
                      <a:r>
                        <a:rPr lang="ru-RU" sz="1300" dirty="0" smtClean="0"/>
                        <a:t>5в-Красовский Артур:	</a:t>
                      </a:r>
                      <a:r>
                        <a:rPr lang="ru-RU" sz="1300" dirty="0" err="1" smtClean="0"/>
                        <a:t>Рус.яз</a:t>
                      </a:r>
                      <a:r>
                        <a:rPr lang="ru-RU" sz="1300" dirty="0" smtClean="0"/>
                        <a:t>.</a:t>
                      </a:r>
                    </a:p>
                    <a:p>
                      <a:r>
                        <a:rPr lang="ru-RU" sz="1300" dirty="0" smtClean="0"/>
                        <a:t>5в-Разина Ксения:	</a:t>
                      </a:r>
                      <a:r>
                        <a:rPr lang="ru-RU" sz="1300" dirty="0" err="1" smtClean="0"/>
                        <a:t>Рус.яз</a:t>
                      </a:r>
                      <a:r>
                        <a:rPr lang="ru-RU" sz="1300" dirty="0" smtClean="0"/>
                        <a:t>.</a:t>
                      </a:r>
                    </a:p>
                    <a:p>
                      <a:r>
                        <a:rPr lang="ru-RU" sz="1300" dirty="0" smtClean="0"/>
                        <a:t>6а-Карташев Никита:	</a:t>
                      </a:r>
                      <a:r>
                        <a:rPr lang="ru-RU" sz="1300" dirty="0" err="1" smtClean="0"/>
                        <a:t>Рус.яз</a:t>
                      </a:r>
                      <a:r>
                        <a:rPr lang="ru-RU" sz="1300" dirty="0" smtClean="0"/>
                        <a:t>.</a:t>
                      </a:r>
                    </a:p>
                    <a:p>
                      <a:r>
                        <a:rPr lang="ru-RU" sz="1300" dirty="0" smtClean="0"/>
                        <a:t>6б-Чекан Сергей:	Ист.</a:t>
                      </a:r>
                    </a:p>
                    <a:p>
                      <a:r>
                        <a:rPr lang="ru-RU" sz="1300" dirty="0" smtClean="0"/>
                        <a:t>7а-Андреевских </a:t>
                      </a:r>
                      <a:r>
                        <a:rPr lang="ru-RU" sz="1300" dirty="0" err="1" smtClean="0"/>
                        <a:t>Виталий:Рус.яз</a:t>
                      </a:r>
                      <a:r>
                        <a:rPr lang="ru-RU" sz="1300" dirty="0" smtClean="0"/>
                        <a:t>.</a:t>
                      </a:r>
                    </a:p>
                    <a:p>
                      <a:r>
                        <a:rPr lang="ru-RU" sz="1300" dirty="0" smtClean="0"/>
                        <a:t>7а-Калашникова </a:t>
                      </a:r>
                      <a:r>
                        <a:rPr lang="ru-RU" sz="1300" dirty="0" err="1" smtClean="0"/>
                        <a:t>Виолетта:Инф-ка</a:t>
                      </a:r>
                      <a:endParaRPr lang="ru-RU" sz="1300" dirty="0" smtClean="0"/>
                    </a:p>
                    <a:p>
                      <a:r>
                        <a:rPr lang="ru-RU" sz="1300" dirty="0" smtClean="0"/>
                        <a:t>7а-Лапоха Александр:	Лит-</a:t>
                      </a:r>
                      <a:r>
                        <a:rPr lang="ru-RU" sz="1300" dirty="0" err="1" smtClean="0"/>
                        <a:t>ра</a:t>
                      </a:r>
                      <a:endParaRPr lang="ru-RU" sz="1300" dirty="0" smtClean="0"/>
                    </a:p>
                    <a:p>
                      <a:r>
                        <a:rPr lang="ru-RU" sz="1300" dirty="0" smtClean="0"/>
                        <a:t>7б-Фомина Диана:	</a:t>
                      </a:r>
                      <a:r>
                        <a:rPr lang="ru-RU" sz="1300" dirty="0" err="1" smtClean="0"/>
                        <a:t>Рус.яз</a:t>
                      </a:r>
                      <a:r>
                        <a:rPr lang="ru-RU" sz="1300" dirty="0" smtClean="0"/>
                        <a:t>.</a:t>
                      </a:r>
                    </a:p>
                    <a:p>
                      <a:r>
                        <a:rPr lang="ru-RU" sz="1300" dirty="0" smtClean="0"/>
                        <a:t>8а-Алексеенко Егор:	</a:t>
                      </a:r>
                      <a:r>
                        <a:rPr lang="ru-RU" sz="1300" dirty="0" err="1" smtClean="0"/>
                        <a:t>Род.яз</a:t>
                      </a:r>
                      <a:r>
                        <a:rPr lang="ru-RU" sz="1300" dirty="0" smtClean="0"/>
                        <a:t>.</a:t>
                      </a:r>
                    </a:p>
                    <a:p>
                      <a:r>
                        <a:rPr lang="ru-RU" sz="1300" dirty="0" smtClean="0"/>
                        <a:t>8а-Мартемьянова </a:t>
                      </a:r>
                      <a:r>
                        <a:rPr lang="ru-RU" sz="1300" dirty="0" err="1" smtClean="0"/>
                        <a:t>Дарья:Лит-ра</a:t>
                      </a:r>
                      <a:endParaRPr lang="ru-RU" sz="1300" dirty="0" smtClean="0"/>
                    </a:p>
                    <a:p>
                      <a:r>
                        <a:rPr lang="ru-RU" sz="1300" dirty="0" smtClean="0"/>
                        <a:t>8б-Айтмухамбетова Анастасия:	Хим.</a:t>
                      </a:r>
                    </a:p>
                    <a:p>
                      <a:r>
                        <a:rPr lang="ru-RU" sz="1300" dirty="0" smtClean="0"/>
                        <a:t>8б-Крюков Вячеслав:	</a:t>
                      </a:r>
                      <a:r>
                        <a:rPr lang="ru-RU" sz="1300" dirty="0" err="1" smtClean="0"/>
                        <a:t>Англ.яз</a:t>
                      </a:r>
                      <a:r>
                        <a:rPr lang="ru-RU" sz="1300" dirty="0" smtClean="0"/>
                        <a:t>.</a:t>
                      </a:r>
                    </a:p>
                    <a:p>
                      <a:r>
                        <a:rPr lang="ru-RU" sz="1300" dirty="0" smtClean="0"/>
                        <a:t>8б-Салимова Эльвира:	Хим.</a:t>
                      </a:r>
                    </a:p>
                    <a:p>
                      <a:r>
                        <a:rPr lang="ru-RU" sz="1300" dirty="0" smtClean="0"/>
                        <a:t>9а-Терешкина Ксения:	Геом.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5а-Левченко Анастасия:	</a:t>
                      </a:r>
                      <a:r>
                        <a:rPr lang="ru-RU" sz="1400" dirty="0" err="1" smtClean="0"/>
                        <a:t>Рус.яз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5а-Мунько Никита:	</a:t>
                      </a:r>
                      <a:r>
                        <a:rPr lang="ru-RU" sz="1400" dirty="0" err="1" smtClean="0"/>
                        <a:t>Рус.яз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5а-Пискунова </a:t>
                      </a:r>
                      <a:r>
                        <a:rPr lang="ru-RU" sz="1400" dirty="0" err="1" smtClean="0"/>
                        <a:t>Софья:Матем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5а-Румянцев </a:t>
                      </a:r>
                      <a:r>
                        <a:rPr lang="ru-RU" sz="1400" dirty="0" err="1" smtClean="0"/>
                        <a:t>Леонид:Рус.яз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5б-Гайдамака </a:t>
                      </a:r>
                      <a:r>
                        <a:rPr lang="ru-RU" sz="1400" dirty="0" err="1" smtClean="0"/>
                        <a:t>Николай:Род.яз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5б-Попова Варвара:	</a:t>
                      </a:r>
                      <a:r>
                        <a:rPr lang="ru-RU" sz="1400" dirty="0" err="1" smtClean="0"/>
                        <a:t>Рус.яз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5в-Карикова Полина:	Ист.</a:t>
                      </a:r>
                    </a:p>
                    <a:p>
                      <a:r>
                        <a:rPr lang="ru-RU" sz="1400" dirty="0" smtClean="0"/>
                        <a:t>5в-Разина Ксения:	</a:t>
                      </a:r>
                      <a:r>
                        <a:rPr lang="ru-RU" sz="1400" dirty="0" err="1" smtClean="0"/>
                        <a:t>Рус.яз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7а-Калашникова Виолетта:	Алг.</a:t>
                      </a:r>
                    </a:p>
                    <a:p>
                      <a:r>
                        <a:rPr lang="ru-RU" sz="1400" dirty="0" smtClean="0"/>
                        <a:t>7б-Фомина Диана:	Физ.</a:t>
                      </a:r>
                    </a:p>
                    <a:p>
                      <a:r>
                        <a:rPr lang="ru-RU" sz="1400" dirty="0" smtClean="0"/>
                        <a:t>7б-Шалыгина </a:t>
                      </a:r>
                      <a:r>
                        <a:rPr lang="ru-RU" sz="1400" dirty="0" err="1" smtClean="0"/>
                        <a:t>Милена:Лит-ра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8б-Крюков Вячеслав:	</a:t>
                      </a:r>
                      <a:r>
                        <a:rPr lang="ru-RU" sz="1400" dirty="0" err="1" smtClean="0"/>
                        <a:t>Англ.яз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8б-Салимова Эльвира:	Физ.</a:t>
                      </a:r>
                    </a:p>
                    <a:p>
                      <a:r>
                        <a:rPr lang="ru-RU" sz="1400" dirty="0" smtClean="0"/>
                        <a:t>9а-Терешкина </a:t>
                      </a:r>
                      <a:r>
                        <a:rPr lang="ru-RU" sz="1400" dirty="0" err="1" smtClean="0"/>
                        <a:t>Ксения:Рус.яз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7045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49186" y="5507427"/>
            <a:ext cx="66173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Неуспевающие- 2 учащихся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7а-Шаповалова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Полина: Лит-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н/а,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Рус.яз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н/а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7в-Киреева Анастасия:	Биол. н/а, Инф-ка н/а, Ист. н/а,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Рус.яз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н/а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573579"/>
              </p:ext>
            </p:extLst>
          </p:nvPr>
        </p:nvGraphicFramePr>
        <p:xfrm>
          <a:off x="1420091" y="6263015"/>
          <a:ext cx="6216071" cy="243840"/>
        </p:xfrm>
        <a:graphic>
          <a:graphicData uri="http://schemas.openxmlformats.org/drawingml/2006/table">
            <a:tbl>
              <a:tblPr/>
              <a:tblGrid>
                <a:gridCol w="5687859">
                  <a:extLst>
                    <a:ext uri="{9D8B030D-6E8A-4147-A177-3AD203B41FA5}">
                      <a16:colId xmlns:a16="http://schemas.microsoft.com/office/drawing/2014/main" val="4051547959"/>
                    </a:ext>
                  </a:extLst>
                </a:gridCol>
                <a:gridCol w="528212">
                  <a:extLst>
                    <a:ext uri="{9D8B030D-6E8A-4147-A177-3AD203B41FA5}">
                      <a16:colId xmlns:a16="http://schemas.microsoft.com/office/drawing/2014/main" val="13050380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Качественная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5-9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– 22%</a:t>
                      </a:r>
                      <a:endParaRPr lang="ru-RU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577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8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0254" y="128841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Отличники и хорошисты по итогам </a:t>
            </a:r>
          </a:p>
          <a:p>
            <a:pPr lvl="0" algn="ctr" defTabSz="457200"/>
            <a:r>
              <a:rPr lang="ru-RU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 2 четверти </a:t>
            </a:r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10-11 </a:t>
            </a:r>
            <a:r>
              <a:rPr lang="ru-RU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</a:t>
            </a:r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</a:t>
            </a:r>
            <a:endParaRPr lang="ru-RU" sz="28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17713"/>
              </p:ext>
            </p:extLst>
          </p:nvPr>
        </p:nvGraphicFramePr>
        <p:xfrm>
          <a:off x="1439964" y="1343501"/>
          <a:ext cx="733152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373">
                  <a:extLst>
                    <a:ext uri="{9D8B030D-6E8A-4147-A177-3AD203B41FA5}">
                      <a16:colId xmlns:a16="http://schemas.microsoft.com/office/drawing/2014/main" val="2484930667"/>
                    </a:ext>
                  </a:extLst>
                </a:gridCol>
                <a:gridCol w="351442">
                  <a:extLst>
                    <a:ext uri="{9D8B030D-6E8A-4147-A177-3AD203B41FA5}">
                      <a16:colId xmlns:a16="http://schemas.microsoft.com/office/drawing/2014/main" val="1227509101"/>
                    </a:ext>
                  </a:extLst>
                </a:gridCol>
                <a:gridCol w="2424997">
                  <a:extLst>
                    <a:ext uri="{9D8B030D-6E8A-4147-A177-3AD203B41FA5}">
                      <a16:colId xmlns:a16="http://schemas.microsoft.com/office/drawing/2014/main" val="3942610792"/>
                    </a:ext>
                  </a:extLst>
                </a:gridCol>
                <a:gridCol w="229326">
                  <a:extLst>
                    <a:ext uri="{9D8B030D-6E8A-4147-A177-3AD203B41FA5}">
                      <a16:colId xmlns:a16="http://schemas.microsoft.com/office/drawing/2014/main" val="1250906570"/>
                    </a:ext>
                  </a:extLst>
                </a:gridCol>
                <a:gridCol w="2948391">
                  <a:extLst>
                    <a:ext uri="{9D8B030D-6E8A-4147-A177-3AD203B41FA5}">
                      <a16:colId xmlns:a16="http://schemas.microsoft.com/office/drawing/2014/main" val="990321542"/>
                    </a:ext>
                  </a:extLst>
                </a:gridCol>
              </a:tblGrid>
              <a:tr h="533119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(2 </a:t>
                      </a:r>
                      <a:r>
                        <a:rPr lang="ru-RU" sz="1600" dirty="0" err="1" smtClean="0"/>
                        <a:t>четв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(1 </a:t>
                      </a:r>
                      <a:r>
                        <a:rPr lang="ru-RU" sz="1600" dirty="0" err="1" smtClean="0"/>
                        <a:t>четв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64538"/>
                  </a:ext>
                </a:extLst>
              </a:tr>
              <a:tr h="86982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Успевают на 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10б-Доржиев </a:t>
                      </a:r>
                      <a:r>
                        <a:rPr lang="ru-RU" sz="1400" dirty="0" err="1" smtClean="0"/>
                        <a:t>Баир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11а-Нехлебова Мария</a:t>
                      </a:r>
                    </a:p>
                    <a:p>
                      <a:r>
                        <a:rPr lang="ru-RU" sz="1400" dirty="0" smtClean="0"/>
                        <a:t>11а-Чернышова Анастасия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10б-Доржиев </a:t>
                      </a:r>
                      <a:r>
                        <a:rPr lang="ru-RU" sz="1400" dirty="0" err="1" smtClean="0"/>
                        <a:t>Баир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11а-Чернышова Анастасия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575762"/>
                  </a:ext>
                </a:extLst>
              </a:tr>
              <a:tr h="9601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Успевают</a:t>
                      </a:r>
                    </a:p>
                    <a:p>
                      <a:r>
                        <a:rPr lang="ru-RU" sz="1400" dirty="0" smtClean="0"/>
                        <a:t>с одной 4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11а-Бронников Максим:	</a:t>
                      </a:r>
                      <a:r>
                        <a:rPr lang="ru-RU" sz="1400" dirty="0" err="1" smtClean="0"/>
                        <a:t>Род.яз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11а-Денисюк Ксения:	</a:t>
                      </a:r>
                      <a:r>
                        <a:rPr lang="ru-RU" sz="1400" dirty="0" err="1" smtClean="0"/>
                        <a:t>Род.яз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10б-Снытко Ксения:	Хим.</a:t>
                      </a:r>
                    </a:p>
                    <a:p>
                      <a:r>
                        <a:rPr lang="ru-RU" sz="1400" dirty="0" smtClean="0"/>
                        <a:t>11а-Тютрина Екатерина:	</a:t>
                      </a:r>
                      <a:r>
                        <a:rPr lang="ru-RU" sz="1400" dirty="0" err="1" smtClean="0"/>
                        <a:t>Род.яз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43145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39964" y="5777984"/>
            <a:ext cx="6295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Качественная </a:t>
            </a:r>
            <a:r>
              <a:rPr lang="ru-RU" b="1" dirty="0" smtClean="0">
                <a:solidFill>
                  <a:srgbClr val="FF0000"/>
                </a:solidFill>
              </a:rPr>
              <a:t>успеваемость 10-11 классы</a:t>
            </a:r>
            <a:r>
              <a:rPr lang="ru-RU" b="1" dirty="0">
                <a:solidFill>
                  <a:srgbClr val="FF0000"/>
                </a:solidFill>
              </a:rPr>
              <a:t>	21%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0254" y="4423767"/>
            <a:ext cx="60986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Неуспевающие за 2 четверть- 3 учащихся 10х классов по предметам: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русский язык, физика, литература.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Назначена академическая задолженность.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5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65940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Качество </a:t>
            </a:r>
            <a:r>
              <a:rPr lang="ru-RU" sz="3200" dirty="0" smtClean="0">
                <a:solidFill>
                  <a:srgbClr val="FF0000"/>
                </a:solidFill>
              </a:rPr>
              <a:t>знаний за 1 и 2 четверть 1-11 классы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50340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Пропуски уроков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7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694" y="1975757"/>
            <a:ext cx="8339539" cy="2519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Замещение уроков: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8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2926" y="562883"/>
            <a:ext cx="6766520" cy="5637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педсовета: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5199" y="1126672"/>
            <a:ext cx="4304146" cy="3906981"/>
          </a:xfrm>
        </p:spPr>
        <p:txBody>
          <a:bodyPr>
            <a:normAutofit lnSpcReduction="10000"/>
          </a:bodyPr>
          <a:lstStyle/>
          <a:p>
            <a:pPr lvl="0"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Несмотря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особые условия организации учебного процесса , в условиях пандемии, учителям – предметникам продумывать и эффективно использовать в работе оптимальные педагогические технологии, методы и формы работы, способствующие росту качества знаний. Шире использовать на уроках различные приёмы и средства обучения  для организации  самостоятельной деятельности учащихся. </a:t>
            </a:r>
            <a:r>
              <a:rPr 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(Отв. учителя-предметники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Учителям-предметникам продолжить работу по формированию предметных и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результатов. Учитывая результаты входного контроля, ВПР,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внутришкольные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пробные экзамены в форме ОГЭ и ЕГЭ, наметить пути ликвидации пробелов в знаниях учащихся. </a:t>
            </a: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Отв. учителя-предметники).</a:t>
            </a:r>
            <a:endParaRPr lang="ru-RU" sz="1400" b="1" dirty="0">
              <a:solidFill>
                <a:srgbClr val="C00000"/>
              </a:solidFill>
            </a:endParaRPr>
          </a:p>
          <a:p>
            <a:pPr lvl="0" algn="l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Провести тренинг по применению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педагогическихтехнологий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проведении уроков </a:t>
            </a:r>
            <a:r>
              <a:rPr lang="ru-RU" sz="1400" b="1" dirty="0" smtClean="0">
                <a:solidFill>
                  <a:srgbClr val="C00000"/>
                </a:solidFill>
              </a:rPr>
              <a:t>(отв. </a:t>
            </a:r>
            <a:r>
              <a:rPr lang="ru-RU" sz="1400" b="1" dirty="0" err="1">
                <a:solidFill>
                  <a:srgbClr val="C00000"/>
                </a:solidFill>
              </a:rPr>
              <a:t>Л</a:t>
            </a:r>
            <a:r>
              <a:rPr lang="ru-RU" sz="1400" b="1" dirty="0" err="1" smtClean="0">
                <a:solidFill>
                  <a:srgbClr val="C00000"/>
                </a:solidFill>
              </a:rPr>
              <a:t>ипча</a:t>
            </a:r>
            <a:r>
              <a:rPr lang="ru-RU" sz="1400" b="1" dirty="0" smtClean="0">
                <a:solidFill>
                  <a:srgbClr val="C00000"/>
                </a:solidFill>
              </a:rPr>
              <a:t>  Т.А., февраль) </a:t>
            </a:r>
          </a:p>
          <a:p>
            <a:pPr lvl="0" algn="l"/>
            <a:endParaRPr lang="ru-RU" sz="16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0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261665"/>
              </p:ext>
            </p:extLst>
          </p:nvPr>
        </p:nvGraphicFramePr>
        <p:xfrm>
          <a:off x="1666009" y="1754909"/>
          <a:ext cx="65913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Количество учащихся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8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9491" y="301647"/>
            <a:ext cx="625301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Выбыло учащихся за  первое полугодие 2021-2022 учебный год (всего)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 , в т. ч.: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1-4 классах  - 5 чел.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5-9 классах  -  5 чел. 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9 классах   -   0 чел.</a:t>
            </a:r>
          </a:p>
          <a:p>
            <a:pPr indent="45720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10-11 классах  -  9 чел.</a:t>
            </a:r>
          </a:p>
          <a:p>
            <a:pPr indent="45720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11 классах   -  0 чел.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Прибыло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 за  первое полугодие 2021-2022 учебный год (всего) 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 , в т. ч.: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1-4 классах    -  2 чел. </a:t>
            </a:r>
          </a:p>
          <a:p>
            <a:pPr indent="45720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5-9 классах    - 3 чел. 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9 классах      - 0 чел.</a:t>
            </a:r>
          </a:p>
          <a:p>
            <a:pPr indent="45720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10-11 классах  - 0 чел. </a:t>
            </a:r>
          </a:p>
          <a:p>
            <a:pPr indent="45720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11 классах  -  0 чел.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7809" y="192005"/>
            <a:ext cx="6798735" cy="13038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Успеваемость и качество обучения  НОО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1 </a:t>
            </a:r>
            <a:r>
              <a:rPr lang="ru-RU" sz="2800" b="1" dirty="0" smtClean="0">
                <a:solidFill>
                  <a:srgbClr val="FF0000"/>
                </a:solidFill>
              </a:rPr>
              <a:t>четверть        2 четверть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05630"/>
              </p:ext>
            </p:extLst>
          </p:nvPr>
        </p:nvGraphicFramePr>
        <p:xfrm>
          <a:off x="1667992" y="1422374"/>
          <a:ext cx="3174276" cy="5225415"/>
        </p:xfrm>
        <a:graphic>
          <a:graphicData uri="http://schemas.openxmlformats.org/drawingml/2006/table">
            <a:tbl>
              <a:tblPr/>
              <a:tblGrid>
                <a:gridCol w="76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8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% успеваемости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% качества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2а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2б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47,1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2в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71,4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3а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52,9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3б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23,5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3в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57,1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4а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40,9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4б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5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1- 4 </a:t>
                      </a:r>
                      <a:r>
                        <a:rPr lang="ru-RU" sz="2400" b="1" i="0" u="none" strike="noStrike" dirty="0" err="1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кл</a:t>
                      </a:r>
                      <a:r>
                        <a:rPr lang="ru-RU" sz="24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4023"/>
              </p:ext>
            </p:extLst>
          </p:nvPr>
        </p:nvGraphicFramePr>
        <p:xfrm>
          <a:off x="5381110" y="1412402"/>
          <a:ext cx="3174276" cy="4995829"/>
        </p:xfrm>
        <a:graphic>
          <a:graphicData uri="http://schemas.openxmlformats.org/drawingml/2006/table">
            <a:tbl>
              <a:tblPr/>
              <a:tblGrid>
                <a:gridCol w="76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8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% успеваемости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% качества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effectLst/>
                        </a:rPr>
                        <a:t>2а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100,0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62,5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2б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100,0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41,2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2в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100,0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71,4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3а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100,0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64,7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3б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100,0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23,5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3в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100,0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57,1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4а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100,0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45,5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4б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100,0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effectLst/>
                        </a:rPr>
                        <a:t>36,4</a:t>
                      </a:r>
                    </a:p>
                  </a:txBody>
                  <a:tcPr marL="38100" marR="38100" marT="19050" marB="190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559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1- 4 </a:t>
                      </a:r>
                      <a:r>
                        <a:rPr lang="ru-RU" b="1" dirty="0" err="1">
                          <a:effectLst/>
                        </a:rPr>
                        <a:t>кл</a:t>
                      </a:r>
                      <a:r>
                        <a:rPr lang="ru-RU" b="1" dirty="0">
                          <a:effectLst/>
                        </a:rPr>
                        <a:t>.</a:t>
                      </a:r>
                    </a:p>
                  </a:txBody>
                  <a:tcPr marL="38100" marR="38100" marT="38100" marB="381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100,0</a:t>
                      </a:r>
                    </a:p>
                  </a:txBody>
                  <a:tcPr marL="38100" marR="38100" marT="38100" marB="381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49,3</a:t>
                      </a:r>
                    </a:p>
                  </a:txBody>
                  <a:tcPr marL="38100" marR="38100" marT="38100" marB="381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1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106083"/>
              </p:ext>
            </p:extLst>
          </p:nvPr>
        </p:nvGraphicFramePr>
        <p:xfrm>
          <a:off x="1884181" y="1905000"/>
          <a:ext cx="65913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Текущий период, 1 четверть 1-4 классы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3545" y="71054"/>
            <a:ext cx="6387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Отличники и хорошисты </a:t>
            </a:r>
            <a:r>
              <a:rPr lang="ru-RU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</a:t>
            </a:r>
            <a:endParaRPr lang="ru-RU" sz="2800" b="1" dirty="0" smtClean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/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 2 четверти НОО</a:t>
            </a: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1-4 </a:t>
            </a:r>
            <a:r>
              <a:rPr lang="ru-RU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811903"/>
              </p:ext>
            </p:extLst>
          </p:nvPr>
        </p:nvGraphicFramePr>
        <p:xfrm>
          <a:off x="425123" y="944419"/>
          <a:ext cx="8267181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154">
                  <a:extLst>
                    <a:ext uri="{9D8B030D-6E8A-4147-A177-3AD203B41FA5}">
                      <a16:colId xmlns:a16="http://schemas.microsoft.com/office/drawing/2014/main" val="3585528783"/>
                    </a:ext>
                  </a:extLst>
                </a:gridCol>
                <a:gridCol w="709317">
                  <a:extLst>
                    <a:ext uri="{9D8B030D-6E8A-4147-A177-3AD203B41FA5}">
                      <a16:colId xmlns:a16="http://schemas.microsoft.com/office/drawing/2014/main" val="1472182824"/>
                    </a:ext>
                  </a:extLst>
                </a:gridCol>
                <a:gridCol w="2421452">
                  <a:extLst>
                    <a:ext uri="{9D8B030D-6E8A-4147-A177-3AD203B41FA5}">
                      <a16:colId xmlns:a16="http://schemas.microsoft.com/office/drawing/2014/main" val="494678010"/>
                    </a:ext>
                  </a:extLst>
                </a:gridCol>
                <a:gridCol w="807150">
                  <a:extLst>
                    <a:ext uri="{9D8B030D-6E8A-4147-A177-3AD203B41FA5}">
                      <a16:colId xmlns:a16="http://schemas.microsoft.com/office/drawing/2014/main" val="955669583"/>
                    </a:ext>
                  </a:extLst>
                </a:gridCol>
                <a:gridCol w="2776108">
                  <a:extLst>
                    <a:ext uri="{9D8B030D-6E8A-4147-A177-3AD203B41FA5}">
                      <a16:colId xmlns:a16="http://schemas.microsoft.com/office/drawing/2014/main" val="1808615103"/>
                    </a:ext>
                  </a:extLst>
                </a:gridCol>
              </a:tblGrid>
              <a:tr h="42256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(2 </a:t>
                      </a:r>
                      <a:r>
                        <a:rPr lang="ru-RU" sz="1600" dirty="0" err="1" smtClean="0"/>
                        <a:t>четв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(1 </a:t>
                      </a:r>
                      <a:r>
                        <a:rPr lang="ru-RU" sz="1600" dirty="0" err="1" smtClean="0"/>
                        <a:t>четв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544942"/>
                  </a:ext>
                </a:extLst>
              </a:tr>
              <a:tr h="14861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Успевают на 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2б-Вологжанин Артём</a:t>
                      </a:r>
                    </a:p>
                    <a:p>
                      <a:r>
                        <a:rPr lang="ru-RU" sz="1050" dirty="0" smtClean="0"/>
                        <a:t>2б-Карнаухов Иван</a:t>
                      </a:r>
                    </a:p>
                    <a:p>
                      <a:r>
                        <a:rPr lang="ru-RU" sz="1050" dirty="0" smtClean="0"/>
                        <a:t>2б-Чухланцева Эвелина</a:t>
                      </a:r>
                    </a:p>
                    <a:p>
                      <a:r>
                        <a:rPr lang="ru-RU" sz="1050" dirty="0" smtClean="0"/>
                        <a:t>2в-Антоненко Милана</a:t>
                      </a:r>
                    </a:p>
                    <a:p>
                      <a:r>
                        <a:rPr lang="ru-RU" sz="1050" dirty="0" smtClean="0"/>
                        <a:t>2в-Скрипко Маргарита</a:t>
                      </a:r>
                    </a:p>
                    <a:p>
                      <a:r>
                        <a:rPr lang="ru-RU" sz="1050" dirty="0" smtClean="0"/>
                        <a:t>2в-Хитрая Виктория</a:t>
                      </a:r>
                    </a:p>
                    <a:p>
                      <a:r>
                        <a:rPr lang="ru-RU" sz="1050" dirty="0" smtClean="0"/>
                        <a:t>3а-Якимова Светлана</a:t>
                      </a:r>
                    </a:p>
                    <a:p>
                      <a:r>
                        <a:rPr lang="ru-RU" sz="1050" dirty="0" smtClean="0"/>
                        <a:t>4а-Купряшин Артем</a:t>
                      </a:r>
                    </a:p>
                    <a:p>
                      <a:r>
                        <a:rPr lang="ru-RU" sz="1050" dirty="0" smtClean="0"/>
                        <a:t>4б-Терентьева Юлия</a:t>
                      </a:r>
                    </a:p>
                    <a:p>
                      <a:r>
                        <a:rPr lang="ru-RU" sz="1050" dirty="0" smtClean="0"/>
                        <a:t>4б-Тищенко Анна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2а-Купряшина Мария</a:t>
                      </a:r>
                    </a:p>
                    <a:p>
                      <a:r>
                        <a:rPr lang="ru-RU" sz="1050" dirty="0" smtClean="0"/>
                        <a:t>2б-Вологжанин Артём</a:t>
                      </a:r>
                    </a:p>
                    <a:p>
                      <a:r>
                        <a:rPr lang="ru-RU" sz="1050" dirty="0" smtClean="0"/>
                        <a:t>2б-Чухланцева Эвелина</a:t>
                      </a:r>
                    </a:p>
                    <a:p>
                      <a:r>
                        <a:rPr lang="ru-RU" sz="1050" dirty="0" smtClean="0"/>
                        <a:t>2в-Майзнер Василиса</a:t>
                      </a:r>
                    </a:p>
                    <a:p>
                      <a:r>
                        <a:rPr lang="ru-RU" sz="1050" dirty="0" smtClean="0"/>
                        <a:t>2в-Скрипко Маргарита</a:t>
                      </a:r>
                    </a:p>
                    <a:p>
                      <a:r>
                        <a:rPr lang="ru-RU" sz="1050" dirty="0" smtClean="0"/>
                        <a:t>2в-Юлдашбаева Алина</a:t>
                      </a:r>
                    </a:p>
                    <a:p>
                      <a:r>
                        <a:rPr lang="ru-RU" sz="1050" dirty="0" smtClean="0"/>
                        <a:t>3а-Горбачев Егор</a:t>
                      </a:r>
                    </a:p>
                    <a:p>
                      <a:r>
                        <a:rPr lang="ru-RU" sz="1050" dirty="0" smtClean="0"/>
                        <a:t>3а-Макулова Екатерина</a:t>
                      </a:r>
                    </a:p>
                    <a:p>
                      <a:r>
                        <a:rPr lang="ru-RU" sz="1050" dirty="0" smtClean="0"/>
                        <a:t>3в-Нестеренко Макар</a:t>
                      </a:r>
                    </a:p>
                    <a:p>
                      <a:r>
                        <a:rPr lang="ru-RU" sz="1050" dirty="0" smtClean="0"/>
                        <a:t>4а-Купряшин Артем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331998"/>
                  </a:ext>
                </a:extLst>
              </a:tr>
              <a:tr h="12860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Успевают</a:t>
                      </a:r>
                    </a:p>
                    <a:p>
                      <a:r>
                        <a:rPr lang="ru-RU" sz="1400" dirty="0" smtClean="0"/>
                        <a:t>с одной 4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2а-Купряшина Мария:	</a:t>
                      </a:r>
                      <a:r>
                        <a:rPr lang="ru-RU" sz="1050" dirty="0" err="1" smtClean="0"/>
                        <a:t>Рус.яз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3а-Горбачев Егор:	</a:t>
                      </a:r>
                      <a:r>
                        <a:rPr lang="ru-RU" sz="1050" dirty="0" err="1" smtClean="0"/>
                        <a:t>Физ-ра</a:t>
                      </a:r>
                      <a:endParaRPr lang="ru-RU" sz="1050" dirty="0" smtClean="0"/>
                    </a:p>
                    <a:p>
                      <a:r>
                        <a:rPr lang="ru-RU" sz="1050" dirty="0" smtClean="0"/>
                        <a:t>3в-Нестеренко </a:t>
                      </a:r>
                      <a:r>
                        <a:rPr lang="ru-RU" sz="1050" dirty="0" err="1" smtClean="0"/>
                        <a:t>Макар:Англ.яз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3в-Шейкина </a:t>
                      </a:r>
                      <a:r>
                        <a:rPr lang="ru-RU" sz="1050" dirty="0" err="1" smtClean="0"/>
                        <a:t>Марина:Англ.яз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4а-Буткевич Алена:	</a:t>
                      </a:r>
                      <a:r>
                        <a:rPr lang="ru-RU" sz="1050" dirty="0" err="1" smtClean="0"/>
                        <a:t>Матем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4а-Кулагин Вадим:	</a:t>
                      </a:r>
                      <a:r>
                        <a:rPr lang="ru-RU" sz="1050" dirty="0" err="1" smtClean="0"/>
                        <a:t>Рус.яз</a:t>
                      </a:r>
                      <a:r>
                        <a:rPr lang="ru-RU" sz="1050" dirty="0" smtClean="0"/>
                        <a:t>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2а-Кондрашева Арина:	</a:t>
                      </a:r>
                      <a:r>
                        <a:rPr lang="ru-RU" sz="1050" dirty="0" err="1" smtClean="0"/>
                        <a:t>Окр.мир</a:t>
                      </a:r>
                      <a:endParaRPr lang="ru-RU" sz="1050" dirty="0" smtClean="0"/>
                    </a:p>
                    <a:p>
                      <a:r>
                        <a:rPr lang="ru-RU" sz="1050" dirty="0" smtClean="0"/>
                        <a:t>2б-Яковлев Денис:	</a:t>
                      </a:r>
                      <a:r>
                        <a:rPr lang="ru-RU" sz="1050" dirty="0" err="1" smtClean="0"/>
                        <a:t>Рус.яз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2в-Антоненко Милана:	</a:t>
                      </a:r>
                      <a:r>
                        <a:rPr lang="ru-RU" sz="1050" dirty="0" err="1" smtClean="0"/>
                        <a:t>Физ-ра</a:t>
                      </a:r>
                      <a:endParaRPr lang="ru-RU" sz="1050" dirty="0" smtClean="0"/>
                    </a:p>
                    <a:p>
                      <a:r>
                        <a:rPr lang="ru-RU" sz="1050" dirty="0" smtClean="0"/>
                        <a:t>3а-Белова Маргарита:	</a:t>
                      </a:r>
                      <a:r>
                        <a:rPr lang="ru-RU" sz="1050" dirty="0" err="1" smtClean="0"/>
                        <a:t>Англ.яз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3а-Бондаренко Ульяна:	</a:t>
                      </a:r>
                      <a:r>
                        <a:rPr lang="ru-RU" sz="1050" dirty="0" err="1" smtClean="0"/>
                        <a:t>Матем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4а-Кулагин Вадим:	</a:t>
                      </a:r>
                      <a:r>
                        <a:rPr lang="ru-RU" sz="1050" dirty="0" err="1" smtClean="0"/>
                        <a:t>Рус.яз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4б-Спицын Назар:	</a:t>
                      </a:r>
                      <a:r>
                        <a:rPr lang="ru-RU" sz="1050" dirty="0" err="1" smtClean="0"/>
                        <a:t>Рус.яз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4б-Терентьева Юлия:	</a:t>
                      </a:r>
                      <a:r>
                        <a:rPr lang="ru-RU" sz="1050" dirty="0" err="1" smtClean="0"/>
                        <a:t>Рус.яз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346433"/>
                  </a:ext>
                </a:extLst>
              </a:tr>
              <a:tr h="11343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Успевают</a:t>
                      </a:r>
                    </a:p>
                    <a:p>
                      <a:r>
                        <a:rPr lang="ru-RU" sz="1400" dirty="0" smtClean="0"/>
                        <a:t>с одной 3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2б-Седых Кирилл:	</a:t>
                      </a:r>
                      <a:r>
                        <a:rPr lang="ru-RU" sz="1050" dirty="0" err="1" smtClean="0"/>
                        <a:t>Матем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2б-Тучинова </a:t>
                      </a:r>
                      <a:r>
                        <a:rPr lang="ru-RU" sz="1050" dirty="0" err="1" smtClean="0"/>
                        <a:t>Ярослава:Матем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3а-Задворнова Серафима:	</a:t>
                      </a:r>
                      <a:r>
                        <a:rPr lang="ru-RU" sz="1050" dirty="0" err="1" smtClean="0"/>
                        <a:t>Англ.яз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3а-Сабанов Демид:	</a:t>
                      </a:r>
                      <a:r>
                        <a:rPr lang="ru-RU" sz="1050" dirty="0" err="1" smtClean="0"/>
                        <a:t>Англ.яз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3в-Красноженова Виктория:	</a:t>
                      </a:r>
                      <a:r>
                        <a:rPr lang="ru-RU" sz="1050" dirty="0" err="1" smtClean="0"/>
                        <a:t>Англ.яз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3в-Скорнякова </a:t>
                      </a:r>
                      <a:r>
                        <a:rPr lang="ru-RU" sz="1050" dirty="0" err="1" smtClean="0"/>
                        <a:t>Наталья:Англ.яз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4б-Бузин Денис:	</a:t>
                      </a:r>
                      <a:r>
                        <a:rPr lang="ru-RU" sz="1050" dirty="0" err="1" smtClean="0"/>
                        <a:t>Род.яз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4б-Воробьев </a:t>
                      </a:r>
                      <a:r>
                        <a:rPr lang="ru-RU" sz="1050" dirty="0" err="1" smtClean="0"/>
                        <a:t>Константин:Матем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4б-Долгих </a:t>
                      </a:r>
                      <a:r>
                        <a:rPr lang="ru-RU" sz="1050" dirty="0" err="1" smtClean="0"/>
                        <a:t>Александра:Матем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4б-Кривелев Роман:	</a:t>
                      </a:r>
                      <a:r>
                        <a:rPr lang="ru-RU" sz="1050" dirty="0" err="1" smtClean="0"/>
                        <a:t>Рус.яз</a:t>
                      </a:r>
                      <a:r>
                        <a:rPr lang="ru-RU" sz="1050" dirty="0" smtClean="0"/>
                        <a:t>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2а-Самохвалов Александр:	</a:t>
                      </a:r>
                      <a:r>
                        <a:rPr lang="ru-RU" sz="1000" dirty="0" err="1" smtClean="0"/>
                        <a:t>Рус.яз</a:t>
                      </a:r>
                      <a:r>
                        <a:rPr lang="ru-RU" sz="1000" dirty="0" smtClean="0"/>
                        <a:t>.</a:t>
                      </a:r>
                    </a:p>
                    <a:p>
                      <a:r>
                        <a:rPr lang="ru-RU" sz="1000" dirty="0" smtClean="0"/>
                        <a:t>2б-Тучинова Ярослава:	</a:t>
                      </a:r>
                      <a:r>
                        <a:rPr lang="ru-RU" sz="1000" dirty="0" err="1" smtClean="0"/>
                        <a:t>Матем</a:t>
                      </a:r>
                      <a:r>
                        <a:rPr lang="ru-RU" sz="1000" dirty="0" smtClean="0"/>
                        <a:t>.</a:t>
                      </a:r>
                    </a:p>
                    <a:p>
                      <a:r>
                        <a:rPr lang="ru-RU" sz="1000" dirty="0" smtClean="0"/>
                        <a:t>3а-Балодис Артем:	</a:t>
                      </a:r>
                      <a:r>
                        <a:rPr lang="ru-RU" sz="1000" dirty="0" err="1" smtClean="0"/>
                        <a:t>Род.яз</a:t>
                      </a:r>
                      <a:r>
                        <a:rPr lang="ru-RU" sz="1000" dirty="0" smtClean="0"/>
                        <a:t>.</a:t>
                      </a:r>
                    </a:p>
                    <a:p>
                      <a:r>
                        <a:rPr lang="ru-RU" sz="1000" dirty="0" smtClean="0"/>
                        <a:t>3а-Задворнова Серафима:	</a:t>
                      </a:r>
                      <a:r>
                        <a:rPr lang="ru-RU" sz="1000" dirty="0" err="1" smtClean="0"/>
                        <a:t>Англ.яз</a:t>
                      </a:r>
                      <a:r>
                        <a:rPr lang="ru-RU" sz="1000" dirty="0" smtClean="0"/>
                        <a:t>.</a:t>
                      </a:r>
                    </a:p>
                    <a:p>
                      <a:r>
                        <a:rPr lang="ru-RU" sz="1000" dirty="0" smtClean="0"/>
                        <a:t>3б-Шалыгин Владимир:	</a:t>
                      </a:r>
                      <a:r>
                        <a:rPr lang="ru-RU" sz="1000" dirty="0" err="1" smtClean="0"/>
                        <a:t>Рус.яз</a:t>
                      </a:r>
                      <a:r>
                        <a:rPr lang="ru-RU" sz="1000" dirty="0" smtClean="0"/>
                        <a:t>.</a:t>
                      </a:r>
                    </a:p>
                    <a:p>
                      <a:r>
                        <a:rPr lang="ru-RU" sz="1000" dirty="0" smtClean="0"/>
                        <a:t>3в-Макаров Тарас:	</a:t>
                      </a:r>
                      <a:r>
                        <a:rPr lang="ru-RU" sz="1000" dirty="0" err="1" smtClean="0"/>
                        <a:t>Англ.яз</a:t>
                      </a:r>
                      <a:r>
                        <a:rPr lang="ru-RU" sz="1000" dirty="0" smtClean="0"/>
                        <a:t>.</a:t>
                      </a:r>
                    </a:p>
                    <a:p>
                      <a:r>
                        <a:rPr lang="ru-RU" sz="1000" dirty="0" smtClean="0"/>
                        <a:t>4а-Евтенко Яна:	</a:t>
                      </a:r>
                      <a:r>
                        <a:rPr lang="ru-RU" sz="1000" dirty="0" err="1" smtClean="0"/>
                        <a:t>Рус.яз</a:t>
                      </a:r>
                      <a:r>
                        <a:rPr lang="ru-RU" sz="1000" dirty="0" smtClean="0"/>
                        <a:t>.</a:t>
                      </a:r>
                    </a:p>
                    <a:p>
                      <a:r>
                        <a:rPr lang="ru-RU" sz="1000" dirty="0" smtClean="0"/>
                        <a:t>4а-Крюкова Дарья:	</a:t>
                      </a:r>
                      <a:r>
                        <a:rPr lang="ru-RU" sz="1000" dirty="0" err="1" smtClean="0"/>
                        <a:t>Рус.яз</a:t>
                      </a:r>
                      <a:r>
                        <a:rPr lang="ru-RU" sz="1000" dirty="0" smtClean="0"/>
                        <a:t>.</a:t>
                      </a:r>
                    </a:p>
                    <a:p>
                      <a:r>
                        <a:rPr lang="ru-RU" sz="1000" dirty="0" smtClean="0"/>
                        <a:t>4б-Кривелев Роман:	</a:t>
                      </a:r>
                      <a:r>
                        <a:rPr lang="ru-RU" sz="1000" dirty="0" err="1" smtClean="0"/>
                        <a:t>Рус.яз</a:t>
                      </a:r>
                      <a:r>
                        <a:rPr lang="ru-RU" sz="1000" dirty="0" smtClean="0"/>
                        <a:t>.</a:t>
                      </a:r>
                    </a:p>
                    <a:p>
                      <a:r>
                        <a:rPr lang="ru-RU" sz="1000" dirty="0" smtClean="0"/>
                        <a:t>4б-Лысенко Анатолий:	</a:t>
                      </a:r>
                      <a:r>
                        <a:rPr lang="ru-RU" sz="1000" dirty="0" err="1" smtClean="0"/>
                        <a:t>Матем</a:t>
                      </a:r>
                      <a:r>
                        <a:rPr lang="ru-RU" sz="1000" dirty="0" smtClean="0"/>
                        <a:t>.</a:t>
                      </a:r>
                    </a:p>
                    <a:p>
                      <a:r>
                        <a:rPr lang="ru-RU" sz="1000" dirty="0" smtClean="0"/>
                        <a:t>4б-Сидоренко Дмитрий:	</a:t>
                      </a:r>
                      <a:r>
                        <a:rPr lang="ru-RU" sz="1000" dirty="0" err="1" smtClean="0"/>
                        <a:t>Рус.яз</a:t>
                      </a:r>
                      <a:r>
                        <a:rPr lang="ru-RU" sz="1000" dirty="0" smtClean="0"/>
                        <a:t>.</a:t>
                      </a:r>
                    </a:p>
                    <a:p>
                      <a:r>
                        <a:rPr lang="ru-RU" sz="1000" dirty="0" smtClean="0"/>
                        <a:t>4б-Тендеткина Анна:	</a:t>
                      </a:r>
                      <a:r>
                        <a:rPr lang="ru-RU" sz="1000" dirty="0" err="1" smtClean="0"/>
                        <a:t>Рус.яз</a:t>
                      </a:r>
                      <a:r>
                        <a:rPr lang="ru-RU" sz="1000" dirty="0" smtClean="0"/>
                        <a:t>.</a:t>
                      </a:r>
                    </a:p>
                    <a:p>
                      <a:r>
                        <a:rPr lang="ru-RU" sz="1000" dirty="0" smtClean="0"/>
                        <a:t>4б-Чепурная Кристина:	</a:t>
                      </a:r>
                      <a:r>
                        <a:rPr lang="ru-RU" sz="1000" dirty="0" err="1" smtClean="0"/>
                        <a:t>Англ.яз</a:t>
                      </a:r>
                      <a:r>
                        <a:rPr lang="ru-RU" sz="1000" dirty="0" smtClean="0"/>
                        <a:t>.</a:t>
                      </a:r>
                    </a:p>
                    <a:p>
                      <a:r>
                        <a:rPr lang="ru-RU" sz="1000" dirty="0" smtClean="0"/>
                        <a:t>4б-Шепета Семен:	</a:t>
                      </a:r>
                      <a:r>
                        <a:rPr lang="ru-RU" sz="1000" dirty="0" err="1" smtClean="0"/>
                        <a:t>Рус.яз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54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6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учителя начальных классов создали протоколы контрольных работ за 2 четверть, заполнили их.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языка, Н.А. Миллер, в 4 классах  создала протоколы контрольных работ за 2 четверть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3-х классах учитель  английского Кадырова А.Г. контрольные работы  провела, протоколы составлены, отметки выставлены объективно. Во 2 классах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по английскому языку (1 полугодие).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уроков и домашнее задание заполнены у всех учителей. Наполняемость оценок достаточная.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за 2 четверть выставлены объективно. Пропуски уроков проставлены.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эл. журнала и протоколов контрольных работ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2823" y="232012"/>
            <a:ext cx="6269630" cy="177420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Успеваемость и качество обучения ООО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816251"/>
              </p:ext>
            </p:extLst>
          </p:nvPr>
        </p:nvGraphicFramePr>
        <p:xfrm>
          <a:off x="1030513" y="1551854"/>
          <a:ext cx="3722256" cy="4968152"/>
        </p:xfrm>
        <a:graphic>
          <a:graphicData uri="http://schemas.openxmlformats.org/drawingml/2006/table">
            <a:tbl>
              <a:tblPr/>
              <a:tblGrid>
                <a:gridCol w="1138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Класс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% </a:t>
                      </a:r>
                      <a:r>
                        <a:rPr lang="ru-RU" sz="1800" b="1" i="0" u="none" strike="noStrike" dirty="0" smtClean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успев</a:t>
                      </a:r>
                      <a:endParaRPr lang="ru-RU" sz="18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% качества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5а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38,9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5б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17,6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5в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6а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40,0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6б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23,8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7а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7б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7в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8а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34,8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8б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8в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94,1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9а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21,1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9б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1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ИТОГО</a:t>
                      </a:r>
                      <a:endParaRPr lang="ru-RU" sz="18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99,5%</a:t>
                      </a:r>
                      <a:endParaRPr lang="ru-RU" sz="18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02134" y="1119116"/>
            <a:ext cx="1324978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четверть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7838" y="1133032"/>
            <a:ext cx="132497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четверть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925540"/>
              </p:ext>
            </p:extLst>
          </p:nvPr>
        </p:nvGraphicFramePr>
        <p:xfrm>
          <a:off x="4931228" y="1551854"/>
          <a:ext cx="3967352" cy="5129865"/>
        </p:xfrm>
        <a:graphic>
          <a:graphicData uri="http://schemas.openxmlformats.org/drawingml/2006/table">
            <a:tbl>
              <a:tblPr/>
              <a:tblGrid>
                <a:gridCol w="1082369">
                  <a:extLst>
                    <a:ext uri="{9D8B030D-6E8A-4147-A177-3AD203B41FA5}">
                      <a16:colId xmlns:a16="http://schemas.microsoft.com/office/drawing/2014/main" val="1733159901"/>
                    </a:ext>
                  </a:extLst>
                </a:gridCol>
                <a:gridCol w="1082369">
                  <a:extLst>
                    <a:ext uri="{9D8B030D-6E8A-4147-A177-3AD203B41FA5}">
                      <a16:colId xmlns:a16="http://schemas.microsoft.com/office/drawing/2014/main" val="2281828340"/>
                    </a:ext>
                  </a:extLst>
                </a:gridCol>
                <a:gridCol w="901307">
                  <a:extLst>
                    <a:ext uri="{9D8B030D-6E8A-4147-A177-3AD203B41FA5}">
                      <a16:colId xmlns:a16="http://schemas.microsoft.com/office/drawing/2014/main" val="53994325"/>
                    </a:ext>
                  </a:extLst>
                </a:gridCol>
                <a:gridCol w="901307">
                  <a:extLst>
                    <a:ext uri="{9D8B030D-6E8A-4147-A177-3AD203B41FA5}">
                      <a16:colId xmlns:a16="http://schemas.microsoft.com/office/drawing/2014/main" val="2283802152"/>
                    </a:ext>
                  </a:extLst>
                </a:gridCol>
              </a:tblGrid>
              <a:tr h="88784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</a:t>
                      </a:r>
                    </a:p>
                  </a:txBody>
                  <a:tcPr marL="18594" marR="18594" marT="18594" marB="185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успев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94" marR="18594" marT="18594" marB="185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94" marR="18594" marT="18594" marB="185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Динамика %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94" marR="18594" marT="18594" marB="185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931172"/>
                  </a:ext>
                </a:extLst>
              </a:tr>
              <a:tr h="302347"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5а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44,4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+5,5  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94" marR="18594" marT="9297" marB="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495896"/>
                  </a:ext>
                </a:extLst>
              </a:tr>
              <a:tr h="302347"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5б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94" marR="18594" marT="9297" marB="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857076"/>
                  </a:ext>
                </a:extLst>
              </a:tr>
              <a:tr h="30234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5в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+12,5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94" marR="18594" marT="9297" marB="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868873"/>
                  </a:ext>
                </a:extLst>
              </a:tr>
              <a:tr h="30234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6а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36,8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+3,2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94" marR="18594" marT="9297" marB="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818092"/>
                  </a:ext>
                </a:extLst>
              </a:tr>
              <a:tr h="30234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6б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+9,5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94" marR="18594" marT="9297" marB="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428332"/>
                  </a:ext>
                </a:extLst>
              </a:tr>
              <a:tr h="30234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7а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94,4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- 6,2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94" marR="18594" marT="9297" marB="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589164"/>
                  </a:ext>
                </a:extLst>
              </a:tr>
              <a:tr h="30234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7б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21,7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+ 8,7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94" marR="18594" marT="9297" marB="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882521"/>
                  </a:ext>
                </a:extLst>
              </a:tr>
              <a:tr h="30234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7в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95,0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- 0,5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94" marR="18594" marT="9297" marB="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282192"/>
                  </a:ext>
                </a:extLst>
              </a:tr>
              <a:tr h="30234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8а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39,1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+ 4,3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94" marR="18594" marT="9297" marB="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731402"/>
                  </a:ext>
                </a:extLst>
              </a:tr>
              <a:tr h="30234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8б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94" marR="18594" marT="9297" marB="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664584"/>
                  </a:ext>
                </a:extLst>
              </a:tr>
              <a:tr h="30234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8в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94" marR="18594" marT="9297" marB="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435346"/>
                  </a:ext>
                </a:extLst>
              </a:tr>
              <a:tr h="30234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9а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21,1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94" marR="18594" marT="9297" marB="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306518"/>
                  </a:ext>
                </a:extLst>
              </a:tr>
              <a:tr h="30234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9б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</a:p>
                  </a:txBody>
                  <a:tcPr marL="18594" marR="18594" marT="9297" marB="929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+ 6,7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94" marR="18594" marT="9297" marB="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719615"/>
                  </a:ext>
                </a:extLst>
              </a:tr>
              <a:tr h="30867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5- 9 </a:t>
                      </a: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8594" marR="18594" marT="18594" marB="185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</a:t>
                      </a:r>
                    </a:p>
                  </a:txBody>
                  <a:tcPr marL="18594" marR="18594" marT="18594" marB="185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22,1</a:t>
                      </a:r>
                    </a:p>
                  </a:txBody>
                  <a:tcPr marL="18594" marR="18594" marT="18594" marB="185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+3,1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94" marR="18594" marT="18594" marB="185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268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4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n w="3175" cmpd="sng">
                  <a:noFill/>
                </a:ln>
                <a:solidFill>
                  <a:srgbClr val="FF0000"/>
                </a:solidFill>
                <a:latin typeface="Garamond" panose="02020404030301010803"/>
              </a:rPr>
              <a:t>Успеваемость и качество обучения </a:t>
            </a:r>
            <a:r>
              <a:rPr lang="ru-RU" sz="3200" b="1" dirty="0" smtClean="0">
                <a:ln w="3175" cmpd="sng">
                  <a:noFill/>
                </a:ln>
                <a:solidFill>
                  <a:srgbClr val="FF0000"/>
                </a:solidFill>
                <a:latin typeface="Garamond" panose="02020404030301010803"/>
              </a:rPr>
              <a:t>СОО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493976"/>
              </p:ext>
            </p:extLst>
          </p:nvPr>
        </p:nvGraphicFramePr>
        <p:xfrm>
          <a:off x="869644" y="2408514"/>
          <a:ext cx="3084286" cy="3241766"/>
        </p:xfrm>
        <a:graphic>
          <a:graphicData uri="http://schemas.openxmlformats.org/drawingml/2006/table">
            <a:tbl>
              <a:tblPr/>
              <a:tblGrid>
                <a:gridCol w="1123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% успеваемости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% качества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159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10а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83,3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159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10б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89,5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159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11а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33,3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10-11 кл.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90,7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3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487079" y="1695527"/>
            <a:ext cx="1550809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четверть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2711" y="1814156"/>
            <a:ext cx="1324978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четверть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458531"/>
              </p:ext>
            </p:extLst>
          </p:nvPr>
        </p:nvGraphicFramePr>
        <p:xfrm>
          <a:off x="4738255" y="2299855"/>
          <a:ext cx="3973304" cy="3537749"/>
        </p:xfrm>
        <a:graphic>
          <a:graphicData uri="http://schemas.openxmlformats.org/drawingml/2006/table">
            <a:tbl>
              <a:tblPr/>
              <a:tblGrid>
                <a:gridCol w="1189405">
                  <a:extLst>
                    <a:ext uri="{9D8B030D-6E8A-4147-A177-3AD203B41FA5}">
                      <a16:colId xmlns:a16="http://schemas.microsoft.com/office/drawing/2014/main" val="3675982117"/>
                    </a:ext>
                  </a:extLst>
                </a:gridCol>
                <a:gridCol w="1146311">
                  <a:extLst>
                    <a:ext uri="{9D8B030D-6E8A-4147-A177-3AD203B41FA5}">
                      <a16:colId xmlns:a16="http://schemas.microsoft.com/office/drawing/2014/main" val="3174758814"/>
                    </a:ext>
                  </a:extLst>
                </a:gridCol>
                <a:gridCol w="1637588">
                  <a:extLst>
                    <a:ext uri="{9D8B030D-6E8A-4147-A177-3AD203B41FA5}">
                      <a16:colId xmlns:a16="http://schemas.microsoft.com/office/drawing/2014/main" val="894971830"/>
                    </a:ext>
                  </a:extLst>
                </a:gridCol>
              </a:tblGrid>
              <a:tr h="107676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</a:t>
                      </a:r>
                    </a:p>
                  </a:txBody>
                  <a:tcPr marL="15421" marR="15421" marT="15421" marB="154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успеваемости</a:t>
                      </a:r>
                    </a:p>
                  </a:txBody>
                  <a:tcPr marL="15421" marR="15421" marT="15421" marB="154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качества</a:t>
                      </a:r>
                    </a:p>
                  </a:txBody>
                  <a:tcPr marL="15421" marR="15421" marT="15421" marB="154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43454"/>
                  </a:ext>
                </a:extLst>
              </a:tr>
              <a:tr h="364777"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10а</a:t>
                      </a:r>
                    </a:p>
                  </a:txBody>
                  <a:tcPr marL="15421" marR="15421" marT="7711" marB="771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15421" marR="15421" marT="7711" marB="771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 (-)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421" marR="15421" marT="7711" marB="771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175088"/>
                  </a:ext>
                </a:extLst>
              </a:tr>
              <a:tr h="364777"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10б</a:t>
                      </a:r>
                    </a:p>
                  </a:txBody>
                  <a:tcPr marL="15421" marR="15421" marT="7711" marB="771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15421" marR="15421" marT="7711" marB="771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22,2 </a:t>
                      </a:r>
                      <a:r>
                        <a:rPr lang="ru-RU" sz="20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(+6,4)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421" marR="15421" marT="7711" marB="771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134579"/>
                  </a:ext>
                </a:extLst>
              </a:tr>
              <a:tr h="364777">
                <a:tc>
                  <a:txBody>
                    <a:bodyPr/>
                    <a:lstStyle/>
                    <a:p>
                      <a:pPr algn="r"/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11а</a:t>
                      </a:r>
                    </a:p>
                  </a:txBody>
                  <a:tcPr marL="15421" marR="15421" marT="7711" marB="771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15421" marR="15421" marT="7711" marB="771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 (-)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421" marR="15421" marT="7711" marB="771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145844"/>
                  </a:ext>
                </a:extLst>
              </a:tr>
              <a:tr h="382342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10-11 кл.</a:t>
                      </a:r>
                    </a:p>
                  </a:txBody>
                  <a:tcPr marL="15421" marR="15421" marT="15421" marB="154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15421" marR="15421" marT="15421" marB="154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</a:t>
                      </a:r>
                    </a:p>
                  </a:txBody>
                  <a:tcPr marL="15421" marR="15421" marT="15421" marB="154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15265"/>
                  </a:ext>
                </a:extLst>
              </a:tr>
              <a:tr h="98431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15421" marR="15421" marT="15421" marB="154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99,5</a:t>
                      </a:r>
                    </a:p>
                  </a:txBody>
                  <a:tcPr marL="15421" marR="15421" marT="15421" marB="154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31,3</a:t>
                      </a:r>
                    </a:p>
                  </a:txBody>
                  <a:tcPr marL="15421" marR="15421" marT="15421" marB="154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478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5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«Музыка» 20" id="{6D77C8F9-CFCE-40FC-B5F6-435D38EE9470}" vid="{F34FA8F5-841E-40DE-8611-14AB73BA0E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Педсовет №2 за 20-21г</Template>
  <TotalTime>9845</TotalTime>
  <Words>923</Words>
  <Application>Microsoft Office PowerPoint</Application>
  <PresentationFormat>Экран (4:3)</PresentationFormat>
  <Paragraphs>430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AGReverance</vt:lpstr>
      <vt:lpstr>Arial</vt:lpstr>
      <vt:lpstr>Calibri</vt:lpstr>
      <vt:lpstr>Comic Sans MS</vt:lpstr>
      <vt:lpstr>Garamond</vt:lpstr>
      <vt:lpstr>Times New Roman</vt:lpstr>
      <vt:lpstr>Специальное оформление</vt:lpstr>
      <vt:lpstr>ПЕДСОВЕТ Итоги 2 четверти  2021-2022 учебного года  </vt:lpstr>
      <vt:lpstr>Количество учащихся</vt:lpstr>
      <vt:lpstr>Презентация PowerPoint</vt:lpstr>
      <vt:lpstr>Успеваемость и качество обучения  НОО 1 четверть        2 четверть</vt:lpstr>
      <vt:lpstr>Текущий период, 1 четверть 1-4 классы</vt:lpstr>
      <vt:lpstr>Презентация PowerPoint</vt:lpstr>
      <vt:lpstr>Заполнение эл. журнала и протоколов контрольных работ</vt:lpstr>
      <vt:lpstr>Успеваемость и качество обучения ООО</vt:lpstr>
      <vt:lpstr>Успеваемость и качество обучения СОО</vt:lpstr>
      <vt:lpstr>Презентация PowerPoint</vt:lpstr>
      <vt:lpstr>Презентация PowerPoint</vt:lpstr>
      <vt:lpstr>Презентация PowerPoint</vt:lpstr>
      <vt:lpstr>Качество знаний за 1 и 2 четверть 1-11 классы</vt:lpstr>
      <vt:lpstr>Пропуски уроков </vt:lpstr>
      <vt:lpstr>Замещение уроков:</vt:lpstr>
      <vt:lpstr>Решение педсовета: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Замдиректора</cp:lastModifiedBy>
  <cp:revision>109</cp:revision>
  <dcterms:created xsi:type="dcterms:W3CDTF">2013-11-19T05:52:05Z</dcterms:created>
  <dcterms:modified xsi:type="dcterms:W3CDTF">2022-01-26T04:23:00Z</dcterms:modified>
</cp:coreProperties>
</file>