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4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5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6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7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8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9.xml" ContentType="application/vnd.openxmlformats-officedocument.theme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10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media/image14.jpg" ContentType="image/jpg"/>
  <Override PartName="/ppt/media/image15.jpg" ContentType="image/jpg"/>
  <Override PartName="/ppt/media/image17.jpg" ContentType="image/jpg"/>
  <Override PartName="/ppt/media/image18.jpg" ContentType="image/jpg"/>
  <Override PartName="/ppt/media/image19.jpg" ContentType="image/jp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9" r:id="rId1"/>
    <p:sldMasterId id="2147483736" r:id="rId2"/>
    <p:sldMasterId id="2147483748" r:id="rId3"/>
    <p:sldMasterId id="2147483772" r:id="rId4"/>
    <p:sldMasterId id="2147483778" r:id="rId5"/>
    <p:sldMasterId id="2147483784" r:id="rId6"/>
    <p:sldMasterId id="2147483790" r:id="rId7"/>
    <p:sldMasterId id="2147483796" r:id="rId8"/>
    <p:sldMasterId id="2147483802" r:id="rId9"/>
    <p:sldMasterId id="2147483808" r:id="rId10"/>
  </p:sldMasterIdLst>
  <p:sldIdLst>
    <p:sldId id="256" r:id="rId11"/>
    <p:sldId id="279" r:id="rId12"/>
    <p:sldId id="284" r:id="rId13"/>
    <p:sldId id="285" r:id="rId14"/>
    <p:sldId id="280" r:id="rId15"/>
    <p:sldId id="259" r:id="rId16"/>
    <p:sldId id="286" r:id="rId17"/>
    <p:sldId id="287" r:id="rId18"/>
    <p:sldId id="288" r:id="rId19"/>
    <p:sldId id="260" r:id="rId20"/>
    <p:sldId id="262" r:id="rId21"/>
    <p:sldId id="269" r:id="rId22"/>
    <p:sldId id="267" r:id="rId23"/>
    <p:sldId id="261" r:id="rId24"/>
    <p:sldId id="268" r:id="rId25"/>
    <p:sldId id="281" r:id="rId26"/>
    <p:sldId id="282" r:id="rId27"/>
    <p:sldId id="276" r:id="rId28"/>
    <p:sldId id="291" r:id="rId29"/>
    <p:sldId id="265" r:id="rId30"/>
    <p:sldId id="289" r:id="rId31"/>
    <p:sldId id="293" r:id="rId32"/>
    <p:sldId id="294" r:id="rId33"/>
    <p:sldId id="290" r:id="rId34"/>
    <p:sldId id="295" r:id="rId35"/>
    <p:sldId id="296" r:id="rId36"/>
    <p:sldId id="309" r:id="rId37"/>
    <p:sldId id="300" r:id="rId38"/>
    <p:sldId id="301" r:id="rId39"/>
    <p:sldId id="302" r:id="rId40"/>
    <p:sldId id="303" r:id="rId41"/>
    <p:sldId id="304" r:id="rId42"/>
    <p:sldId id="305" r:id="rId43"/>
    <p:sldId id="277" r:id="rId4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25" autoAdjust="0"/>
    <p:restoredTop sz="96433" autoAdjust="0"/>
  </p:normalViewPr>
  <p:slideViewPr>
    <p:cSldViewPr snapToGrid="0">
      <p:cViewPr varScale="1">
        <p:scale>
          <a:sx n="104" d="100"/>
          <a:sy n="104" d="100"/>
        </p:scale>
        <p:origin x="114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79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9" Type="http://schemas.openxmlformats.org/officeDocument/2006/relationships/slide" Target="slides/slide29.xml"/><Relationship Id="rId21" Type="http://schemas.openxmlformats.org/officeDocument/2006/relationships/slide" Target="slides/slide11.xml"/><Relationship Id="rId34" Type="http://schemas.openxmlformats.org/officeDocument/2006/relationships/slide" Target="slides/slide24.xml"/><Relationship Id="rId42" Type="http://schemas.openxmlformats.org/officeDocument/2006/relationships/slide" Target="slides/slide32.xml"/><Relationship Id="rId47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9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slide" Target="slides/slide22.xml"/><Relationship Id="rId37" Type="http://schemas.openxmlformats.org/officeDocument/2006/relationships/slide" Target="slides/slide27.xml"/><Relationship Id="rId40" Type="http://schemas.openxmlformats.org/officeDocument/2006/relationships/slide" Target="slides/slide30.xml"/><Relationship Id="rId45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slide" Target="slides/slide26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slide" Target="slides/slide21.xml"/><Relationship Id="rId44" Type="http://schemas.openxmlformats.org/officeDocument/2006/relationships/slide" Target="slides/slide34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slide" Target="slides/slide25.xml"/><Relationship Id="rId43" Type="http://schemas.openxmlformats.org/officeDocument/2006/relationships/slide" Target="slides/slide33.xml"/><Relationship Id="rId48" Type="http://schemas.openxmlformats.org/officeDocument/2006/relationships/tableStyles" Target="tableStyles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slide" Target="slides/slide23.xml"/><Relationship Id="rId38" Type="http://schemas.openxmlformats.org/officeDocument/2006/relationships/slide" Target="slides/slide28.xml"/><Relationship Id="rId46" Type="http://schemas.openxmlformats.org/officeDocument/2006/relationships/viewProps" Target="viewProps.xml"/><Relationship Id="rId20" Type="http://schemas.openxmlformats.org/officeDocument/2006/relationships/slide" Target="slides/slide10.xml"/><Relationship Id="rId41" Type="http://schemas.openxmlformats.org/officeDocument/2006/relationships/slide" Target="slides/slide3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 smtClean="0"/>
              <a:t>За</a:t>
            </a:r>
            <a:r>
              <a:rPr lang="ru-RU" baseline="0" dirty="0" smtClean="0"/>
              <a:t> 3 года, 1 четверть</a:t>
            </a:r>
            <a:endParaRPr lang="ru-RU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1-4 кл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96000"/>
                    <a:lumMod val="104000"/>
                  </a:schemeClr>
                </a:gs>
                <a:gs pos="100000">
                  <a:schemeClr val="accent1">
                    <a:shade val="98000"/>
                    <a:lumMod val="94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0800" dist="38100" dir="5400000" rotWithShape="0">
                <a:srgbClr val="000000">
                  <a:alpha val="60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2019-2020</c:v>
                </c:pt>
                <c:pt idx="1">
                  <c:v>2020-2021</c:v>
                </c:pt>
                <c:pt idx="2">
                  <c:v>2021-2022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213</c:v>
                </c:pt>
                <c:pt idx="1">
                  <c:v>211</c:v>
                </c:pt>
                <c:pt idx="2">
                  <c:v>201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859-46DC-B9EE-3E459F09B2C3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5 - 9 кл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tint val="96000"/>
                    <a:lumMod val="104000"/>
                  </a:schemeClr>
                </a:gs>
                <a:gs pos="100000">
                  <a:schemeClr val="accent2">
                    <a:shade val="98000"/>
                    <a:lumMod val="94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0800" dist="38100" dir="5400000" rotWithShape="0">
                <a:srgbClr val="000000">
                  <a:alpha val="60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2019-2020</c:v>
                </c:pt>
                <c:pt idx="1">
                  <c:v>2020-2021</c:v>
                </c:pt>
                <c:pt idx="2">
                  <c:v>2021-2022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269</c:v>
                </c:pt>
                <c:pt idx="1">
                  <c:v>266</c:v>
                </c:pt>
                <c:pt idx="2">
                  <c:v>248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859-46DC-B9EE-3E459F09B2C3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10 -11 кл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tint val="96000"/>
                    <a:lumMod val="104000"/>
                  </a:schemeClr>
                </a:gs>
                <a:gs pos="100000">
                  <a:schemeClr val="accent3">
                    <a:shade val="98000"/>
                    <a:lumMod val="94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0800" dist="38100" dir="5400000" rotWithShape="0">
                <a:srgbClr val="000000">
                  <a:alpha val="60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2019-2020</c:v>
                </c:pt>
                <c:pt idx="1">
                  <c:v>2020-2021</c:v>
                </c:pt>
                <c:pt idx="2">
                  <c:v>2021-2022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37</c:v>
                </c:pt>
                <c:pt idx="1">
                  <c:v>31</c:v>
                </c:pt>
                <c:pt idx="2">
                  <c:v>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859-46DC-B9EE-3E459F09B2C3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всего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tint val="96000"/>
                    <a:lumMod val="104000"/>
                  </a:schemeClr>
                </a:gs>
                <a:gs pos="100000">
                  <a:schemeClr val="accent4">
                    <a:shade val="98000"/>
                    <a:lumMod val="94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0800" dist="38100" dir="5400000" rotWithShape="0">
                <a:srgbClr val="000000">
                  <a:alpha val="60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2019-2020</c:v>
                </c:pt>
                <c:pt idx="1">
                  <c:v>2020-2021</c:v>
                </c:pt>
                <c:pt idx="2">
                  <c:v>2021-2022</c:v>
                </c:pt>
              </c:strCache>
            </c:strRef>
          </c:cat>
          <c:val>
            <c:numRef>
              <c:f>Лист1!$E$2:$E$4</c:f>
              <c:numCache>
                <c:formatCode>General</c:formatCode>
                <c:ptCount val="3"/>
                <c:pt idx="0">
                  <c:v>519</c:v>
                </c:pt>
                <c:pt idx="1">
                  <c:v>508</c:v>
                </c:pt>
                <c:pt idx="2">
                  <c:v>492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859-46DC-B9EE-3E459F09B2C3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177907096"/>
        <c:axId val="178292376"/>
      </c:barChart>
      <c:catAx>
        <c:axId val="1779070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78292376"/>
        <c:crosses val="autoZero"/>
        <c:auto val="1"/>
        <c:lblAlgn val="ctr"/>
        <c:lblOffset val="100"/>
        <c:noMultiLvlLbl val="0"/>
      </c:catAx>
      <c:valAx>
        <c:axId val="1782923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779070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 smtClean="0"/>
              <a:t>За</a:t>
            </a:r>
            <a:r>
              <a:rPr lang="ru-RU" baseline="0" dirty="0" smtClean="0"/>
              <a:t> 3 года, 1 четверть, %</a:t>
            </a:r>
            <a:endParaRPr lang="ru-RU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1-4 кл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96000"/>
                    <a:lumMod val="104000"/>
                  </a:schemeClr>
                </a:gs>
                <a:gs pos="100000">
                  <a:schemeClr val="accent1">
                    <a:shade val="98000"/>
                    <a:lumMod val="94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0800" dist="38100" dir="5400000" rotWithShape="0">
                <a:srgbClr val="000000">
                  <a:alpha val="60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2019-2020</c:v>
                </c:pt>
                <c:pt idx="1">
                  <c:v>2020-2021</c:v>
                </c:pt>
                <c:pt idx="2">
                  <c:v>2021-2022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46</c:v>
                </c:pt>
                <c:pt idx="1">
                  <c:v>45.5</c:v>
                </c:pt>
                <c:pt idx="2">
                  <c:v>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859-46DC-B9EE-3E459F09B2C3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5 - 9 кл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tint val="96000"/>
                    <a:lumMod val="104000"/>
                  </a:schemeClr>
                </a:gs>
                <a:gs pos="100000">
                  <a:schemeClr val="accent2">
                    <a:shade val="98000"/>
                    <a:lumMod val="94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0800" dist="38100" dir="5400000" rotWithShape="0">
                <a:srgbClr val="000000">
                  <a:alpha val="60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2019-2020</c:v>
                </c:pt>
                <c:pt idx="1">
                  <c:v>2020-2021</c:v>
                </c:pt>
                <c:pt idx="2">
                  <c:v>2021-2022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15</c:v>
                </c:pt>
                <c:pt idx="1">
                  <c:v>18</c:v>
                </c:pt>
                <c:pt idx="2">
                  <c:v>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859-46DC-B9EE-3E459F09B2C3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10 -11 кл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tint val="96000"/>
                    <a:lumMod val="104000"/>
                  </a:schemeClr>
                </a:gs>
                <a:gs pos="100000">
                  <a:schemeClr val="accent3">
                    <a:shade val="98000"/>
                    <a:lumMod val="94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0800" dist="38100" dir="5400000" rotWithShape="0">
                <a:srgbClr val="000000">
                  <a:alpha val="60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2019-2020</c:v>
                </c:pt>
                <c:pt idx="1">
                  <c:v>2020-2021</c:v>
                </c:pt>
                <c:pt idx="2">
                  <c:v>2021-2022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11</c:v>
                </c:pt>
                <c:pt idx="1">
                  <c:v>16</c:v>
                </c:pt>
                <c:pt idx="2">
                  <c:v>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859-46DC-B9EE-3E459F09B2C3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всего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tint val="96000"/>
                    <a:lumMod val="104000"/>
                  </a:schemeClr>
                </a:gs>
                <a:gs pos="100000">
                  <a:schemeClr val="accent4">
                    <a:shade val="98000"/>
                    <a:lumMod val="94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0800" dist="38100" dir="5400000" rotWithShape="0">
                <a:srgbClr val="000000">
                  <a:alpha val="60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2019-2020</c:v>
                </c:pt>
                <c:pt idx="1">
                  <c:v>2020-2021</c:v>
                </c:pt>
                <c:pt idx="2">
                  <c:v>2021-2022</c:v>
                </c:pt>
              </c:strCache>
            </c:strRef>
          </c:cat>
          <c:val>
            <c:numRef>
              <c:f>Лист1!$E$2:$E$4</c:f>
              <c:numCache>
                <c:formatCode>General</c:formatCode>
                <c:ptCount val="3"/>
                <c:pt idx="0">
                  <c:v>24</c:v>
                </c:pt>
                <c:pt idx="1">
                  <c:v>26</c:v>
                </c:pt>
                <c:pt idx="2">
                  <c:v>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859-46DC-B9EE-3E459F09B2C3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177909592"/>
        <c:axId val="177640168"/>
      </c:barChart>
      <c:catAx>
        <c:axId val="1779095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77640168"/>
        <c:crosses val="autoZero"/>
        <c:auto val="1"/>
        <c:lblAlgn val="ctr"/>
        <c:lblOffset val="100"/>
        <c:noMultiLvlLbl val="0"/>
      </c:catAx>
      <c:valAx>
        <c:axId val="1776401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779095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9267822736030828E-3"/>
          <c:y val="2.0168067226890758E-2"/>
          <c:w val="0.95761078998073212"/>
          <c:h val="0.7780088665387414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2"/>
            </a:solidFill>
            <a:ln w="9525" cap="flat" cmpd="sng" algn="ctr">
              <a:solidFill>
                <a:schemeClr val="accent1">
                  <a:shade val="95000"/>
                </a:schemeClr>
              </a:solidFill>
              <a:round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rgbClr val="FF0000"/>
              </a:solidFill>
              <a:ln w="9525" cap="flat" cmpd="sng" algn="ctr">
                <a:solidFill>
                  <a:schemeClr val="accent1">
                    <a:shade val="95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E9D5-4B78-8356-D07C73830237}"/>
              </c:ext>
            </c:extLst>
          </c:dPt>
          <c:dPt>
            <c:idx val="2"/>
            <c:invertIfNegative val="0"/>
            <c:bubble3D val="0"/>
            <c:spPr>
              <a:solidFill>
                <a:srgbClr val="0070C0"/>
              </a:solidFill>
              <a:ln w="9525" cap="flat" cmpd="sng" algn="ctr">
                <a:solidFill>
                  <a:schemeClr val="accent1">
                    <a:shade val="95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E9D5-4B78-8356-D07C73830237}"/>
              </c:ext>
            </c:extLst>
          </c:dPt>
          <c:dPt>
            <c:idx val="3"/>
            <c:invertIfNegative val="0"/>
            <c:bubble3D val="0"/>
            <c:spPr>
              <a:solidFill>
                <a:srgbClr val="00B050"/>
              </a:solidFill>
              <a:ln w="9525" cap="flat" cmpd="sng" algn="ctr">
                <a:solidFill>
                  <a:schemeClr val="accent1">
                    <a:shade val="95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5-E9D5-4B78-8356-D07C7383023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отличники</c:v>
                </c:pt>
                <c:pt idx="1">
                  <c:v>хорошисты</c:v>
                </c:pt>
                <c:pt idx="2">
                  <c:v>с 1 "4"</c:v>
                </c:pt>
                <c:pt idx="3">
                  <c:v>с 1 "3"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10</c:v>
                </c:pt>
                <c:pt idx="1">
                  <c:v>49</c:v>
                </c:pt>
                <c:pt idx="2">
                  <c:v>8</c:v>
                </c:pt>
                <c:pt idx="3">
                  <c:v>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4D8-4397-8180-17ECA544206B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2">
                <a:tint val="70000"/>
                <a:lumMod val="104000"/>
              </a:schemeClr>
            </a:solidFill>
            <a:ln w="9525" cap="flat" cmpd="sng" algn="ctr">
              <a:solidFill>
                <a:schemeClr val="accent2">
                  <a:shade val="95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отличники</c:v>
                </c:pt>
                <c:pt idx="1">
                  <c:v>хорошисты</c:v>
                </c:pt>
                <c:pt idx="2">
                  <c:v>с 1 "4"</c:v>
                </c:pt>
                <c:pt idx="3">
                  <c:v>с 1 "3"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01-D4D8-4397-8180-17ECA544206B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Столбец2</c:v>
                </c:pt>
              </c:strCache>
            </c:strRef>
          </c:tx>
          <c:spPr>
            <a:solidFill>
              <a:schemeClr val="accent3">
                <a:tint val="70000"/>
                <a:lumMod val="104000"/>
              </a:schemeClr>
            </a:solidFill>
            <a:ln w="9525" cap="flat" cmpd="sng" algn="ctr">
              <a:solidFill>
                <a:schemeClr val="accent3">
                  <a:shade val="95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отличники</c:v>
                </c:pt>
                <c:pt idx="1">
                  <c:v>хорошисты</c:v>
                </c:pt>
                <c:pt idx="2">
                  <c:v>с 1 "4"</c:v>
                </c:pt>
                <c:pt idx="3">
                  <c:v>с 1 "3"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02-D4D8-4397-8180-17ECA544206B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178708960"/>
        <c:axId val="178920280"/>
      </c:barChart>
      <c:catAx>
        <c:axId val="1787089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78920280"/>
        <c:crosses val="autoZero"/>
        <c:auto val="1"/>
        <c:lblAlgn val="ctr"/>
        <c:lblOffset val="100"/>
        <c:noMultiLvlLbl val="0"/>
      </c:catAx>
      <c:valAx>
        <c:axId val="1789202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787089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Текущий период 1 четверть 5-9 классы</a:t>
            </a:r>
          </a:p>
        </c:rich>
      </c:tx>
      <c:layout>
        <c:manualLayout>
          <c:xMode val="edge"/>
          <c:yMode val="edge"/>
          <c:x val="0.26494193186651099"/>
          <c:y val="0.1014885231180485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Отличники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Лист1!$B$2:$C$2</c:f>
              <c:numCache>
                <c:formatCode>General</c:formatCode>
                <c:ptCount val="2"/>
                <c:pt idx="0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075-4CBE-AA7B-EB0FE656B318}"/>
            </c:ext>
          </c:extLst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хорошисты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Лист1!$B$3:$C$3</c:f>
              <c:numCache>
                <c:formatCode>General</c:formatCode>
                <c:ptCount val="2"/>
                <c:pt idx="0">
                  <c:v>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075-4CBE-AA7B-EB0FE656B318}"/>
            </c:ext>
          </c:extLst>
        </c:ser>
        <c:ser>
          <c:idx val="2"/>
          <c:order val="2"/>
          <c:tx>
            <c:strRef>
              <c:f>Лист1!$A$4</c:f>
              <c:strCache>
                <c:ptCount val="1"/>
                <c:pt idx="0">
                  <c:v>с 1 "4"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Лист1!$B$4:$C$4</c:f>
              <c:numCache>
                <c:formatCode>General</c:formatCode>
                <c:ptCount val="2"/>
                <c:pt idx="0">
                  <c:v>3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075-4CBE-AA7B-EB0FE656B318}"/>
            </c:ext>
          </c:extLst>
        </c:ser>
        <c:ser>
          <c:idx val="3"/>
          <c:order val="3"/>
          <c:tx>
            <c:strRef>
              <c:f>Лист1!$A$5</c:f>
              <c:strCache>
                <c:ptCount val="1"/>
                <c:pt idx="0">
                  <c:v>с 1 "3"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Лист1!$B$5:$C$5</c:f>
              <c:numCache>
                <c:formatCode>General</c:formatCode>
                <c:ptCount val="2"/>
                <c:pt idx="0">
                  <c:v>14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075-4CBE-AA7B-EB0FE656B318}"/>
            </c:ext>
          </c:extLst>
        </c:ser>
        <c:ser>
          <c:idx val="4"/>
          <c:order val="4"/>
          <c:tx>
            <c:strRef>
              <c:f>Лист1!$A$6</c:f>
              <c:strCache>
                <c:ptCount val="1"/>
                <c:pt idx="0">
                  <c:v>неуспевающие 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Лист1!$B$6:$C$6</c:f>
              <c:numCache>
                <c:formatCode>General</c:formatCode>
                <c:ptCount val="2"/>
                <c:pt idx="0">
                  <c:v>5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075-4CBE-AA7B-EB0FE656B318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78705376"/>
        <c:axId val="176475680"/>
      </c:barChart>
      <c:catAx>
        <c:axId val="1787053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76475680"/>
        <c:crosses val="autoZero"/>
        <c:auto val="1"/>
        <c:lblAlgn val="ctr"/>
        <c:lblOffset val="100"/>
        <c:noMultiLvlLbl val="0"/>
      </c:catAx>
      <c:valAx>
        <c:axId val="1764756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787053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всего</c:v>
                </c:pt>
              </c:strCache>
            </c:strRef>
          </c:tx>
          <c:spPr>
            <a:noFill/>
            <a:ln w="25400" cap="flat" cmpd="sng" algn="ctr">
              <a:solidFill>
                <a:schemeClr val="accent1"/>
              </a:solidFill>
              <a:miter lim="800000"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92D050"/>
              </a:solidFill>
              <a:ln w="25400" cap="flat" cmpd="sng" algn="ctr">
                <a:solidFill>
                  <a:schemeClr val="accent1"/>
                </a:solidFill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4-0943-4816-A847-12632BF9A5A1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ln w="25400" cap="flat" cmpd="sng" algn="ctr">
                <a:solidFill>
                  <a:schemeClr val="accent1"/>
                </a:solidFill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5-0943-4816-A847-12632BF9A5A1}"/>
              </c:ext>
            </c:extLst>
          </c:dPt>
          <c:dPt>
            <c:idx val="2"/>
            <c:invertIfNegative val="0"/>
            <c:bubble3D val="0"/>
            <c:spPr>
              <a:solidFill>
                <a:srgbClr val="C00000"/>
              </a:solidFill>
              <a:ln w="25400" cap="flat" cmpd="sng" algn="ctr">
                <a:solidFill>
                  <a:schemeClr val="accent1"/>
                </a:solidFill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3-0943-4816-A847-12632BF9A5A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2019-2020</c:v>
                </c:pt>
                <c:pt idx="1">
                  <c:v>2020-2021</c:v>
                </c:pt>
                <c:pt idx="2">
                  <c:v>2021-2022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4507</c:v>
                </c:pt>
                <c:pt idx="1">
                  <c:v>6231</c:v>
                </c:pt>
                <c:pt idx="2">
                  <c:v>7682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943-4816-A847-12632BF9A5A1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без у/п</c:v>
                </c:pt>
              </c:strCache>
            </c:strRef>
          </c:tx>
          <c:spPr>
            <a:solidFill>
              <a:srgbClr val="0070C0"/>
            </a:solidFill>
            <a:ln w="25400" cap="flat" cmpd="sng" algn="ctr">
              <a:solidFill>
                <a:schemeClr val="accent2"/>
              </a:solidFill>
              <a:miter lim="800000"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2019-2020</c:v>
                </c:pt>
                <c:pt idx="1">
                  <c:v>2020-2021</c:v>
                </c:pt>
                <c:pt idx="2">
                  <c:v>2021-2022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40</c:v>
                </c:pt>
                <c:pt idx="1">
                  <c:v>21</c:v>
                </c:pt>
                <c:pt idx="2">
                  <c:v>240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943-4816-A847-12632BF9A5A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64"/>
        <c:overlap val="-35"/>
        <c:axId val="124145248"/>
        <c:axId val="124145640"/>
      </c:barChart>
      <c:catAx>
        <c:axId val="1241452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24145640"/>
        <c:crosses val="autoZero"/>
        <c:auto val="1"/>
        <c:lblAlgn val="ctr"/>
        <c:lblOffset val="100"/>
        <c:noMultiLvlLbl val="0"/>
      </c:catAx>
      <c:valAx>
        <c:axId val="12414564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241452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06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11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35000"/>
          <a:lumOff val="65000"/>
        </a:schemeClr>
      </a:solidFill>
    </cs:spPr>
    <cs:defRPr sz="1197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/>
    <cs:effectRef idx="0"/>
    <cs:fontRef idx="minor">
      <a:schemeClr val="dk1"/>
    </cs:fontRef>
    <cs:spPr>
      <a:noFill/>
      <a:ln w="25400" cap="flat" cmpd="sng" algn="ctr">
        <a:solidFill>
          <a:schemeClr val="phClr"/>
        </a:solidFill>
        <a:miter lim="800000"/>
      </a:ln>
    </cs:spPr>
  </cs:dataPoint>
  <cs:dataPoint3D>
    <cs:lnRef idx="0">
      <cs:styleClr val="auto"/>
    </cs:lnRef>
    <cs:fillRef idx="0">
      <cs:styleClr val="auto"/>
    </cs:fillRef>
    <cs:effectRef idx="0"/>
    <cs:fontRef idx="minor">
      <a:schemeClr val="dk1"/>
    </cs:fontRef>
    <cs:spPr>
      <a:ln w="19050" cap="flat" cmpd="sng" algn="ctr">
        <a:solidFill>
          <a:schemeClr val="phClr"/>
        </a:solidFill>
        <a:miter lim="800000"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1"/>
    <cs:effectRef idx="0"/>
    <cs:fontRef idx="minor">
      <a:schemeClr val="tx1"/>
    </cs:fontRef>
    <cs:spPr>
      <a:ln w="9525">
        <a:solidFill>
          <a:schemeClr val="phClr"/>
        </a:solidFill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200" b="0" kern="1200" cap="none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575A9-F7C3-4CB7-BCA3-710980AC6BC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17.11.2021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7BDECDA6-CEA2-4843-B8AB-B5E01A1B122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430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37B575A9-F7C3-4CB7-BCA3-710980AC6BC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457200"/>
              <a:t>17.11.2021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pPr defTabSz="457200"/>
            <a:fld id="{7BDECDA6-CEA2-4843-B8AB-B5E01A1B122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63836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37B575A9-F7C3-4CB7-BCA3-710980AC6BC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457200"/>
              <a:t>17.11.2021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pPr defTabSz="457200"/>
            <a:fld id="{7BDECDA6-CEA2-4843-B8AB-B5E01A1B122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244350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37B575A9-F7C3-4CB7-BCA3-710980AC6BC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457200"/>
              <a:t>17.11.2021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pPr defTabSz="457200"/>
            <a:fld id="{7BDECDA6-CEA2-4843-B8AB-B5E01A1B122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82247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37B575A9-F7C3-4CB7-BCA3-710980AC6BC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457200"/>
              <a:t>17.11.2021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pPr defTabSz="457200"/>
            <a:fld id="{7BDECDA6-CEA2-4843-B8AB-B5E01A1B122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879972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37B575A9-F7C3-4CB7-BCA3-710980AC6BC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457200"/>
              <a:t>17.11.2021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pPr defTabSz="457200"/>
            <a:fld id="{7BDECDA6-CEA2-4843-B8AB-B5E01A1B122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99481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575A9-F7C3-4CB7-BCA3-710980AC6BC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17.11.2021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ECDA6-CEA2-4843-B8AB-B5E01A1B122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19040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575A9-F7C3-4CB7-BCA3-710980AC6BC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17.11.2021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ECDA6-CEA2-4843-B8AB-B5E01A1B122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92566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BFAD9-815A-41F9-9E98-75537E896B5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17.11.2021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DFFA6-A208-4749-BE28-52C0165EFAE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21444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BFAD9-815A-41F9-9E98-75537E896B5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17.11.2021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DFFA6-A208-4749-BE28-52C0165EFAE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810082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BFAD9-815A-41F9-9E98-75537E896B5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17.11.2021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DFFA6-A208-4749-BE28-52C0165EFAE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08712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575A9-F7C3-4CB7-BCA3-710980AC6BC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17.11.2021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ECDA6-CEA2-4843-B8AB-B5E01A1B122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462355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BFAD9-815A-41F9-9E98-75537E896B5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17.11.2021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DFFA6-A208-4749-BE28-52C0165EFAE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1216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BFAD9-815A-41F9-9E98-75537E896B5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17.11.2021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DFFA6-A208-4749-BE28-52C0165EFAE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300985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BFAD9-815A-41F9-9E98-75537E896B5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17.11.2021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DFFA6-A208-4749-BE28-52C0165EFAE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896376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BFAD9-815A-41F9-9E98-75537E896B5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17.11.2021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DFFA6-A208-4749-BE28-52C0165EFAE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412102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BFAD9-815A-41F9-9E98-75537E896B5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17.11.2021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DFFA6-A208-4749-BE28-52C0165EFAE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05478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BFAD9-815A-41F9-9E98-75537E896B5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17.11.2021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DFFA6-A208-4749-BE28-52C0165EFAE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511571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BFAD9-815A-41F9-9E98-75537E896B5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17.11.2021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DFFA6-A208-4749-BE28-52C0165EFAE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635770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BFAD9-815A-41F9-9E98-75537E896B5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17.11.2021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DFFA6-A208-4749-BE28-52C0165EFAE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397011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521079" y="430225"/>
            <a:ext cx="6101841" cy="3917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rgbClr val="0066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pPr marL="38100">
                <a:lnSpc>
                  <a:spcPts val="1240"/>
                </a:lnSpc>
              </a:pPr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5065439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0066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chemeClr val="tx1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pPr marL="38100">
                <a:lnSpc>
                  <a:spcPts val="1240"/>
                </a:lnSpc>
              </a:pPr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570099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575A9-F7C3-4CB7-BCA3-710980AC6BC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17.11.2021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7BDECDA6-CEA2-4843-B8AB-B5E01A1B122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41943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0066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pPr marL="38100">
                <a:lnSpc>
                  <a:spcPts val="1240"/>
                </a:lnSpc>
              </a:pPr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4123339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0066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pPr marL="38100">
                <a:lnSpc>
                  <a:spcPts val="1240"/>
                </a:lnSpc>
              </a:pPr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1419195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pPr marL="38100">
                <a:lnSpc>
                  <a:spcPts val="1240"/>
                </a:lnSpc>
              </a:pPr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246330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521079" y="430225"/>
            <a:ext cx="6101841" cy="3917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rgbClr val="0066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pPr marL="38100">
                <a:lnSpc>
                  <a:spcPts val="1240"/>
                </a:lnSpc>
              </a:pPr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1238082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0066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chemeClr val="tx1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pPr marL="38100">
                <a:lnSpc>
                  <a:spcPts val="1240"/>
                </a:lnSpc>
              </a:pPr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6188834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0066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pPr marL="38100">
                <a:lnSpc>
                  <a:spcPts val="1240"/>
                </a:lnSpc>
              </a:pPr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6609861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0066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pPr marL="38100">
                <a:lnSpc>
                  <a:spcPts val="1240"/>
                </a:lnSpc>
              </a:pPr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4650430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pPr marL="38100">
                <a:lnSpc>
                  <a:spcPts val="1240"/>
                </a:lnSpc>
              </a:pPr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7926352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521079" y="430225"/>
            <a:ext cx="6101841" cy="3917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rgbClr val="0066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pPr marL="38100">
                <a:lnSpc>
                  <a:spcPts val="1240"/>
                </a:lnSpc>
              </a:pPr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0180987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0066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chemeClr val="tx1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pPr marL="38100">
                <a:lnSpc>
                  <a:spcPts val="1240"/>
                </a:lnSpc>
              </a:pPr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47468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575A9-F7C3-4CB7-BCA3-710980AC6BC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17.11.2021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7BDECDA6-CEA2-4843-B8AB-B5E01A1B122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701639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0066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pPr marL="38100">
                <a:lnSpc>
                  <a:spcPts val="1240"/>
                </a:lnSpc>
              </a:pPr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9751648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0066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pPr marL="38100">
                <a:lnSpc>
                  <a:spcPts val="1240"/>
                </a:lnSpc>
              </a:pPr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8833334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pPr marL="38100">
                <a:lnSpc>
                  <a:spcPts val="1240"/>
                </a:lnSpc>
              </a:pPr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8680900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521079" y="430225"/>
            <a:ext cx="6101841" cy="3917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rgbClr val="0066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pPr marL="38100">
                <a:lnSpc>
                  <a:spcPts val="1240"/>
                </a:lnSpc>
              </a:pPr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9180145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0066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chemeClr val="tx1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pPr marL="38100">
                <a:lnSpc>
                  <a:spcPts val="1240"/>
                </a:lnSpc>
              </a:pPr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6644544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0066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pPr marL="38100">
                <a:lnSpc>
                  <a:spcPts val="1240"/>
                </a:lnSpc>
              </a:pPr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8592669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0066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pPr marL="38100">
                <a:lnSpc>
                  <a:spcPts val="1240"/>
                </a:lnSpc>
              </a:pPr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8429318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pPr marL="38100">
                <a:lnSpc>
                  <a:spcPts val="1240"/>
                </a:lnSpc>
              </a:pPr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4073201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521079" y="430225"/>
            <a:ext cx="6101841" cy="3917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rgbClr val="0066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pPr marL="38100">
                <a:lnSpc>
                  <a:spcPts val="1240"/>
                </a:lnSpc>
              </a:pPr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6238986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0066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chemeClr val="tx1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pPr marL="38100">
                <a:lnSpc>
                  <a:spcPts val="1240"/>
                </a:lnSpc>
              </a:pPr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771648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575A9-F7C3-4CB7-BCA3-710980AC6BC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17.11.2021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7BDECDA6-CEA2-4843-B8AB-B5E01A1B122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943041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0066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pPr marL="38100">
                <a:lnSpc>
                  <a:spcPts val="1240"/>
                </a:lnSpc>
              </a:pPr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1197175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0066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pPr marL="38100">
                <a:lnSpc>
                  <a:spcPts val="1240"/>
                </a:lnSpc>
              </a:pPr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4447740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pPr marL="38100">
                <a:lnSpc>
                  <a:spcPts val="1240"/>
                </a:lnSpc>
              </a:pPr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2899827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521079" y="430225"/>
            <a:ext cx="6101841" cy="3917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rgbClr val="0066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pPr marL="38100">
                <a:lnSpc>
                  <a:spcPts val="1240"/>
                </a:lnSpc>
              </a:pPr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9524729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0066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chemeClr val="tx1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pPr marL="38100">
                <a:lnSpc>
                  <a:spcPts val="1240"/>
                </a:lnSpc>
              </a:pPr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5707133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0066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pPr marL="38100">
                <a:lnSpc>
                  <a:spcPts val="1240"/>
                </a:lnSpc>
              </a:pPr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8330173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0066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pPr marL="38100">
                <a:lnSpc>
                  <a:spcPts val="1240"/>
                </a:lnSpc>
              </a:pPr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4124286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pPr marL="38100">
                <a:lnSpc>
                  <a:spcPts val="1240"/>
                </a:lnSpc>
              </a:pPr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4459954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521079" y="430225"/>
            <a:ext cx="6101841" cy="3917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rgbClr val="0066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pPr marL="38100">
                <a:lnSpc>
                  <a:spcPts val="1240"/>
                </a:lnSpc>
              </a:pPr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0647760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0066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chemeClr val="tx1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pPr marL="38100">
                <a:lnSpc>
                  <a:spcPts val="1240"/>
                </a:lnSpc>
              </a:pPr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783557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575A9-F7C3-4CB7-BCA3-710980AC6BC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17.11.2021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ECDA6-CEA2-4843-B8AB-B5E01A1B122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016711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0066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pPr marL="38100">
                <a:lnSpc>
                  <a:spcPts val="1240"/>
                </a:lnSpc>
              </a:pPr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3887770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0066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pPr marL="38100">
                <a:lnSpc>
                  <a:spcPts val="1240"/>
                </a:lnSpc>
              </a:pPr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4767157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pPr marL="38100">
                <a:lnSpc>
                  <a:spcPts val="1240"/>
                </a:lnSpc>
              </a:pPr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6001560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521079" y="430225"/>
            <a:ext cx="6101841" cy="3917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rgbClr val="0066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pPr marL="38100">
                <a:lnSpc>
                  <a:spcPts val="1240"/>
                </a:lnSpc>
              </a:pPr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3056372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0066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chemeClr val="tx1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pPr marL="38100">
                <a:lnSpc>
                  <a:spcPts val="1240"/>
                </a:lnSpc>
              </a:pPr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3736605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0066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pPr marL="38100">
                <a:lnSpc>
                  <a:spcPts val="1240"/>
                </a:lnSpc>
              </a:pPr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3548515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0066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pPr marL="38100">
                <a:lnSpc>
                  <a:spcPts val="1240"/>
                </a:lnSpc>
              </a:pPr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8008840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pPr marL="38100">
                <a:lnSpc>
                  <a:spcPts val="1240"/>
                </a:lnSpc>
              </a:pPr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088683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575A9-F7C3-4CB7-BCA3-710980AC6BC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17.11.2021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ECDA6-CEA2-4843-B8AB-B5E01A1B122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06497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575A9-F7C3-4CB7-BCA3-710980AC6BC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17.11.2021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ECDA6-CEA2-4843-B8AB-B5E01A1B122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15757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575A9-F7C3-4CB7-BCA3-710980AC6BC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17.11.2021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7BDECDA6-CEA2-4843-B8AB-B5E01A1B122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94843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5.xml"/><Relationship Id="rId2" Type="http://schemas.openxmlformats.org/officeDocument/2006/relationships/slideLayout" Target="../slideLayouts/slideLayout64.xml"/><Relationship Id="rId1" Type="http://schemas.openxmlformats.org/officeDocument/2006/relationships/slideLayout" Target="../slideLayouts/slideLayout63.xml"/><Relationship Id="rId6" Type="http://schemas.openxmlformats.org/officeDocument/2006/relationships/theme" Target="../theme/theme10.xml"/><Relationship Id="rId5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6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32.xml"/><Relationship Id="rId4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5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6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theme" Target="../theme/theme5.xml"/><Relationship Id="rId5" Type="http://schemas.openxmlformats.org/officeDocument/2006/relationships/slideLayout" Target="../slideLayouts/slideLayout42.xml"/><Relationship Id="rId4" Type="http://schemas.openxmlformats.org/officeDocument/2006/relationships/slideLayout" Target="../slideLayouts/slideLayout41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5.xml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6" Type="http://schemas.openxmlformats.org/officeDocument/2006/relationships/theme" Target="../theme/theme6.xml"/><Relationship Id="rId5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0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theme" Target="../theme/theme7.xml"/><Relationship Id="rId5" Type="http://schemas.openxmlformats.org/officeDocument/2006/relationships/slideLayout" Target="../slideLayouts/slideLayout52.xml"/><Relationship Id="rId4" Type="http://schemas.openxmlformats.org/officeDocument/2006/relationships/slideLayout" Target="../slideLayouts/slideLayout51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5.xml"/><Relationship Id="rId2" Type="http://schemas.openxmlformats.org/officeDocument/2006/relationships/slideLayout" Target="../slideLayouts/slideLayout54.xml"/><Relationship Id="rId1" Type="http://schemas.openxmlformats.org/officeDocument/2006/relationships/slideLayout" Target="../slideLayouts/slideLayout53.xml"/><Relationship Id="rId6" Type="http://schemas.openxmlformats.org/officeDocument/2006/relationships/theme" Target="../theme/theme8.xml"/><Relationship Id="rId5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6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theme" Target="../theme/theme9.xml"/><Relationship Id="rId5" Type="http://schemas.openxmlformats.org/officeDocument/2006/relationships/slideLayout" Target="../slideLayouts/slideLayout62.xml"/><Relationship Id="rId4" Type="http://schemas.openxmlformats.org/officeDocument/2006/relationships/slideLayout" Target="../slideLayouts/slideLayout6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89A218-1BD9-44B7-AD25-60C2204205A7}" type="datetimeFigureOut">
              <a:rPr lang="ru-RU" smtClean="0"/>
              <a:t>17.11.2021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00154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  <p:sldLayoutId id="2147483731" r:id="rId12"/>
    <p:sldLayoutId id="2147483732" r:id="rId13"/>
    <p:sldLayoutId id="2147483733" r:id="rId14"/>
    <p:sldLayoutId id="2147483734" r:id="rId15"/>
    <p:sldLayoutId id="2147483735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CCFF99">
              <a:alpha val="47842"/>
            </a:srgbClr>
          </a:solid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32891" y="52525"/>
            <a:ext cx="8078216" cy="9855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rgbClr val="0066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796154" y="2108961"/>
            <a:ext cx="4017009" cy="22504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0" i="0">
                <a:solidFill>
                  <a:schemeClr val="tx1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401811" y="6465214"/>
            <a:ext cx="231775" cy="177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pPr marL="38100">
                <a:lnSpc>
                  <a:spcPts val="1240"/>
                </a:lnSpc>
              </a:pPr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009303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9" r:id="rId1"/>
    <p:sldLayoutId id="2147483810" r:id="rId2"/>
    <p:sldLayoutId id="2147483811" r:id="rId3"/>
    <p:sldLayoutId id="2147483812" r:id="rId4"/>
    <p:sldLayoutId id="2147483813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6BFAD9-815A-41F9-9E98-75537E896B5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17.11.2021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BDFFA6-A208-4749-BE28-52C0165EFAE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46682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CCFF99">
              <a:alpha val="47842"/>
            </a:srgbClr>
          </a:solid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32891" y="52525"/>
            <a:ext cx="8078216" cy="9855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rgbClr val="0066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796154" y="2108961"/>
            <a:ext cx="4017009" cy="22504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0" i="0">
                <a:solidFill>
                  <a:schemeClr val="tx1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401811" y="6465214"/>
            <a:ext cx="231775" cy="177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pPr marL="38100">
                <a:lnSpc>
                  <a:spcPts val="1240"/>
                </a:lnSpc>
              </a:pPr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930262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CCFF99">
              <a:alpha val="47842"/>
            </a:srgbClr>
          </a:solid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32891" y="52525"/>
            <a:ext cx="8078216" cy="9855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rgbClr val="0066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796154" y="2108961"/>
            <a:ext cx="4017009" cy="22504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0" i="0">
                <a:solidFill>
                  <a:schemeClr val="tx1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401811" y="6465214"/>
            <a:ext cx="231775" cy="177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pPr marL="38100">
                <a:lnSpc>
                  <a:spcPts val="1240"/>
                </a:lnSpc>
              </a:pPr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560456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CCFF99">
              <a:alpha val="47842"/>
            </a:srgbClr>
          </a:solid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32891" y="52525"/>
            <a:ext cx="8078216" cy="9855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rgbClr val="0066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796154" y="2108961"/>
            <a:ext cx="4017009" cy="22504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0" i="0">
                <a:solidFill>
                  <a:schemeClr val="tx1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401811" y="6465214"/>
            <a:ext cx="231775" cy="177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pPr marL="38100">
                <a:lnSpc>
                  <a:spcPts val="1240"/>
                </a:lnSpc>
              </a:pPr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158389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CCFF99">
              <a:alpha val="47842"/>
            </a:srgbClr>
          </a:solid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32891" y="52525"/>
            <a:ext cx="8078216" cy="9855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rgbClr val="0066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796154" y="2108961"/>
            <a:ext cx="4017009" cy="22504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0" i="0">
                <a:solidFill>
                  <a:schemeClr val="tx1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401811" y="6465214"/>
            <a:ext cx="231775" cy="177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pPr marL="38100">
                <a:lnSpc>
                  <a:spcPts val="1240"/>
                </a:lnSpc>
              </a:pPr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44238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87" r:id="rId3"/>
    <p:sldLayoutId id="2147483788" r:id="rId4"/>
    <p:sldLayoutId id="2147483789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CCFF99">
              <a:alpha val="47842"/>
            </a:srgbClr>
          </a:solid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32891" y="52525"/>
            <a:ext cx="8078216" cy="9855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rgbClr val="0066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796154" y="2108961"/>
            <a:ext cx="4017009" cy="22504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0" i="0">
                <a:solidFill>
                  <a:schemeClr val="tx1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401811" y="6465214"/>
            <a:ext cx="231775" cy="177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pPr marL="38100">
                <a:lnSpc>
                  <a:spcPts val="1240"/>
                </a:lnSpc>
              </a:pPr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689428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1" r:id="rId1"/>
    <p:sldLayoutId id="2147483792" r:id="rId2"/>
    <p:sldLayoutId id="2147483793" r:id="rId3"/>
    <p:sldLayoutId id="2147483794" r:id="rId4"/>
    <p:sldLayoutId id="214748379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CCFF99">
              <a:alpha val="47842"/>
            </a:srgbClr>
          </a:solid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32891" y="52525"/>
            <a:ext cx="8078216" cy="9855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rgbClr val="0066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796154" y="2108961"/>
            <a:ext cx="4017009" cy="22504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0" i="0">
                <a:solidFill>
                  <a:schemeClr val="tx1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401811" y="6465214"/>
            <a:ext cx="231775" cy="177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pPr marL="38100">
                <a:lnSpc>
                  <a:spcPts val="1240"/>
                </a:lnSpc>
              </a:pPr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695699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798" r:id="rId2"/>
    <p:sldLayoutId id="2147483799" r:id="rId3"/>
    <p:sldLayoutId id="2147483800" r:id="rId4"/>
    <p:sldLayoutId id="2147483801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CCFF99">
              <a:alpha val="47842"/>
            </a:srgbClr>
          </a:solid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32891" y="52525"/>
            <a:ext cx="8078216" cy="9855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rgbClr val="0066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796154" y="2108961"/>
            <a:ext cx="4017009" cy="22504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0" i="0">
                <a:solidFill>
                  <a:schemeClr val="tx1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401811" y="6465214"/>
            <a:ext cx="231775" cy="177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pPr marL="38100">
                <a:lnSpc>
                  <a:spcPts val="1240"/>
                </a:lnSpc>
              </a:pPr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19699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3" r:id="rId1"/>
    <p:sldLayoutId id="2147483804" r:id="rId2"/>
    <p:sldLayoutId id="2147483805" r:id="rId3"/>
    <p:sldLayoutId id="2147483806" r:id="rId4"/>
    <p:sldLayoutId id="2147483807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9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5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5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6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321850" y="1505966"/>
            <a:ext cx="5129609" cy="34163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Педсовет</a:t>
            </a:r>
          </a:p>
          <a:p>
            <a:pPr algn="ctr"/>
            <a:endParaRPr lang="ru-RU" sz="5400" b="1" dirty="0" smtClean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</a:endParaRPr>
          </a:p>
          <a:p>
            <a:pPr algn="ctr"/>
            <a:r>
              <a:rPr lang="ru-RU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Итоги </a:t>
            </a:r>
            <a:r>
              <a:rPr lang="en-US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I</a:t>
            </a:r>
            <a:r>
              <a:rPr lang="ru-RU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 четверти </a:t>
            </a:r>
          </a:p>
          <a:p>
            <a:pPr algn="ctr"/>
            <a:r>
              <a:rPr lang="ru-RU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2021-2022 учебного года</a:t>
            </a:r>
          </a:p>
          <a:p>
            <a:pPr algn="ctr"/>
            <a:r>
              <a:rPr lang="ru-RU" sz="2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МКОУ «СОШ №31»</a:t>
            </a:r>
            <a:endParaRPr lang="ru-RU" sz="28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2666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92823" y="232012"/>
            <a:ext cx="6269630" cy="1774208"/>
          </a:xfrm>
        </p:spPr>
        <p:txBody>
          <a:bodyPr/>
          <a:lstStyle/>
          <a:p>
            <a:pPr algn="ctr"/>
            <a:r>
              <a:rPr lang="ru-RU" sz="2800" b="1" dirty="0">
                <a:solidFill>
                  <a:srgbClr val="FF0000"/>
                </a:solidFill>
              </a:rPr>
              <a:t>Успеваемость и качество обучения </a:t>
            </a:r>
            <a:r>
              <a:rPr lang="ru-RU" sz="2800" b="1" dirty="0" smtClean="0">
                <a:solidFill>
                  <a:srgbClr val="FF0000"/>
                </a:solidFill>
              </a:rPr>
              <a:t>ООО</a:t>
            </a:r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0244641"/>
              </p:ext>
            </p:extLst>
          </p:nvPr>
        </p:nvGraphicFramePr>
        <p:xfrm>
          <a:off x="2552132" y="1710290"/>
          <a:ext cx="5349923" cy="4707975"/>
        </p:xfrm>
        <a:graphic>
          <a:graphicData uri="http://schemas.openxmlformats.org/drawingml/2006/table">
            <a:tbl>
              <a:tblPr/>
              <a:tblGrid>
                <a:gridCol w="17155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262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0813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7224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>
                          <a:solidFill>
                            <a:srgbClr val="111111"/>
                          </a:solidFill>
                          <a:effectLst/>
                          <a:latin typeface="Arial" panose="020B0604020202020204" pitchFamily="34" charset="0"/>
                        </a:rPr>
                        <a:t>Класс</a:t>
                      </a:r>
                    </a:p>
                  </a:txBody>
                  <a:tcPr marL="9065" marR="9065" marT="9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>
                          <a:solidFill>
                            <a:srgbClr val="111111"/>
                          </a:solidFill>
                          <a:effectLst/>
                          <a:latin typeface="Arial" panose="020B0604020202020204" pitchFamily="34" charset="0"/>
                        </a:rPr>
                        <a:t>% успеваемости</a:t>
                      </a:r>
                    </a:p>
                  </a:txBody>
                  <a:tcPr marL="9065" marR="9065" marT="9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>
                          <a:solidFill>
                            <a:srgbClr val="111111"/>
                          </a:solidFill>
                          <a:effectLst/>
                          <a:latin typeface="Arial" panose="020B0604020202020204" pitchFamily="34" charset="0"/>
                        </a:rPr>
                        <a:t>% качества</a:t>
                      </a:r>
                    </a:p>
                  </a:txBody>
                  <a:tcPr marL="9065" marR="9065" marT="9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2244"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solidFill>
                            <a:srgbClr val="111111"/>
                          </a:solidFill>
                          <a:effectLst/>
                          <a:latin typeface="Arial" panose="020B0604020202020204" pitchFamily="34" charset="0"/>
                        </a:rPr>
                        <a:t>5а</a:t>
                      </a:r>
                    </a:p>
                  </a:txBody>
                  <a:tcPr marL="9065" marR="81589" marT="90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solidFill>
                            <a:srgbClr val="111111"/>
                          </a:solidFill>
                          <a:effectLst/>
                          <a:latin typeface="Arial" panose="020B0604020202020204" pitchFamily="34" charset="0"/>
                        </a:rPr>
                        <a:t>100,0</a:t>
                      </a:r>
                    </a:p>
                  </a:txBody>
                  <a:tcPr marL="9065" marR="81589" marT="90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38,9</a:t>
                      </a:r>
                    </a:p>
                  </a:txBody>
                  <a:tcPr marL="9065" marR="81589" marT="90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2244"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solidFill>
                            <a:srgbClr val="111111"/>
                          </a:solidFill>
                          <a:effectLst/>
                          <a:latin typeface="Arial" panose="020B0604020202020204" pitchFamily="34" charset="0"/>
                        </a:rPr>
                        <a:t>5б</a:t>
                      </a:r>
                    </a:p>
                  </a:txBody>
                  <a:tcPr marL="9065" marR="81589" marT="90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solidFill>
                            <a:srgbClr val="111111"/>
                          </a:solidFill>
                          <a:effectLst/>
                          <a:latin typeface="Arial" panose="020B0604020202020204" pitchFamily="34" charset="0"/>
                        </a:rPr>
                        <a:t>100,0</a:t>
                      </a:r>
                    </a:p>
                  </a:txBody>
                  <a:tcPr marL="9065" marR="81589" marT="90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solidFill>
                            <a:srgbClr val="111111"/>
                          </a:solidFill>
                          <a:effectLst/>
                          <a:latin typeface="Arial" panose="020B0604020202020204" pitchFamily="34" charset="0"/>
                        </a:rPr>
                        <a:t>17,6</a:t>
                      </a:r>
                    </a:p>
                  </a:txBody>
                  <a:tcPr marL="9065" marR="81589" marT="90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2244"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>
                          <a:solidFill>
                            <a:srgbClr val="111111"/>
                          </a:solidFill>
                          <a:effectLst/>
                          <a:latin typeface="Arial" panose="020B0604020202020204" pitchFamily="34" charset="0"/>
                        </a:rPr>
                        <a:t>5в</a:t>
                      </a:r>
                    </a:p>
                  </a:txBody>
                  <a:tcPr marL="9065" marR="81589" marT="90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solidFill>
                            <a:srgbClr val="111111"/>
                          </a:solidFill>
                          <a:effectLst/>
                          <a:latin typeface="Arial" panose="020B0604020202020204" pitchFamily="34" charset="0"/>
                        </a:rPr>
                        <a:t>100,0</a:t>
                      </a:r>
                    </a:p>
                  </a:txBody>
                  <a:tcPr marL="9065" marR="81589" marT="90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solidFill>
                            <a:srgbClr val="111111"/>
                          </a:solidFill>
                          <a:effectLst/>
                          <a:latin typeface="Arial" panose="020B0604020202020204" pitchFamily="34" charset="0"/>
                        </a:rPr>
                        <a:t>25,0</a:t>
                      </a:r>
                    </a:p>
                  </a:txBody>
                  <a:tcPr marL="9065" marR="81589" marT="90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2244"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>
                          <a:solidFill>
                            <a:srgbClr val="111111"/>
                          </a:solidFill>
                          <a:effectLst/>
                          <a:latin typeface="Arial" panose="020B0604020202020204" pitchFamily="34" charset="0"/>
                        </a:rPr>
                        <a:t>6а</a:t>
                      </a:r>
                    </a:p>
                  </a:txBody>
                  <a:tcPr marL="9065" marR="81589" marT="90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solidFill>
                            <a:srgbClr val="111111"/>
                          </a:solidFill>
                          <a:effectLst/>
                          <a:latin typeface="Arial" panose="020B0604020202020204" pitchFamily="34" charset="0"/>
                        </a:rPr>
                        <a:t>100,0</a:t>
                      </a:r>
                    </a:p>
                  </a:txBody>
                  <a:tcPr marL="9065" marR="81589" marT="90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solidFill>
                            <a:srgbClr val="111111"/>
                          </a:solidFill>
                          <a:effectLst/>
                          <a:latin typeface="Arial" panose="020B0604020202020204" pitchFamily="34" charset="0"/>
                        </a:rPr>
                        <a:t>40,0</a:t>
                      </a:r>
                    </a:p>
                  </a:txBody>
                  <a:tcPr marL="9065" marR="81589" marT="90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2244"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>
                          <a:solidFill>
                            <a:srgbClr val="111111"/>
                          </a:solidFill>
                          <a:effectLst/>
                          <a:latin typeface="Arial" panose="020B0604020202020204" pitchFamily="34" charset="0"/>
                        </a:rPr>
                        <a:t>6б</a:t>
                      </a:r>
                    </a:p>
                  </a:txBody>
                  <a:tcPr marL="9065" marR="81589" marT="90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solidFill>
                            <a:srgbClr val="111111"/>
                          </a:solidFill>
                          <a:effectLst/>
                          <a:latin typeface="Arial" panose="020B0604020202020204" pitchFamily="34" charset="0"/>
                        </a:rPr>
                        <a:t>100,0</a:t>
                      </a:r>
                    </a:p>
                  </a:txBody>
                  <a:tcPr marL="9065" marR="81589" marT="90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solidFill>
                            <a:srgbClr val="111111"/>
                          </a:solidFill>
                          <a:effectLst/>
                          <a:latin typeface="Arial" panose="020B0604020202020204" pitchFamily="34" charset="0"/>
                        </a:rPr>
                        <a:t>23,8</a:t>
                      </a:r>
                    </a:p>
                  </a:txBody>
                  <a:tcPr marL="9065" marR="81589" marT="90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72244"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>
                          <a:solidFill>
                            <a:srgbClr val="111111"/>
                          </a:solidFill>
                          <a:effectLst/>
                          <a:latin typeface="Arial" panose="020B0604020202020204" pitchFamily="34" charset="0"/>
                        </a:rPr>
                        <a:t>7а</a:t>
                      </a:r>
                    </a:p>
                  </a:txBody>
                  <a:tcPr marL="9065" marR="81589" marT="90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>
                          <a:solidFill>
                            <a:srgbClr val="111111"/>
                          </a:solidFill>
                          <a:effectLst/>
                          <a:latin typeface="Arial" panose="020B0604020202020204" pitchFamily="34" charset="0"/>
                        </a:rPr>
                        <a:t>100,0</a:t>
                      </a:r>
                    </a:p>
                  </a:txBody>
                  <a:tcPr marL="9065" marR="81589" marT="90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11,8</a:t>
                      </a:r>
                    </a:p>
                  </a:txBody>
                  <a:tcPr marL="9065" marR="81589" marT="90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72244"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>
                          <a:solidFill>
                            <a:srgbClr val="111111"/>
                          </a:solidFill>
                          <a:effectLst/>
                          <a:latin typeface="Arial" panose="020B0604020202020204" pitchFamily="34" charset="0"/>
                        </a:rPr>
                        <a:t>7б</a:t>
                      </a:r>
                    </a:p>
                  </a:txBody>
                  <a:tcPr marL="9065" marR="81589" marT="90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>
                          <a:solidFill>
                            <a:srgbClr val="111111"/>
                          </a:solidFill>
                          <a:effectLst/>
                          <a:latin typeface="Arial" panose="020B0604020202020204" pitchFamily="34" charset="0"/>
                        </a:rPr>
                        <a:t>100,0</a:t>
                      </a:r>
                    </a:p>
                  </a:txBody>
                  <a:tcPr marL="9065" marR="81589" marT="90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solidFill>
                            <a:srgbClr val="111111"/>
                          </a:solidFill>
                          <a:effectLst/>
                          <a:latin typeface="Arial" panose="020B0604020202020204" pitchFamily="34" charset="0"/>
                        </a:rPr>
                        <a:t>13,0</a:t>
                      </a:r>
                    </a:p>
                  </a:txBody>
                  <a:tcPr marL="9065" marR="81589" marT="90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72244"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>
                          <a:solidFill>
                            <a:srgbClr val="111111"/>
                          </a:solidFill>
                          <a:effectLst/>
                          <a:latin typeface="Arial" panose="020B0604020202020204" pitchFamily="34" charset="0"/>
                        </a:rPr>
                        <a:t>7в</a:t>
                      </a:r>
                    </a:p>
                  </a:txBody>
                  <a:tcPr marL="9065" marR="81589" marT="90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>
                          <a:solidFill>
                            <a:srgbClr val="111111"/>
                          </a:solidFill>
                          <a:effectLst/>
                          <a:latin typeface="Arial" panose="020B0604020202020204" pitchFamily="34" charset="0"/>
                        </a:rPr>
                        <a:t>100,0</a:t>
                      </a:r>
                    </a:p>
                  </a:txBody>
                  <a:tcPr marL="9065" marR="81589" marT="90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10,5</a:t>
                      </a:r>
                    </a:p>
                  </a:txBody>
                  <a:tcPr marL="9065" marR="81589" marT="90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72244"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>
                          <a:solidFill>
                            <a:srgbClr val="111111"/>
                          </a:solidFill>
                          <a:effectLst/>
                          <a:latin typeface="Arial" panose="020B0604020202020204" pitchFamily="34" charset="0"/>
                        </a:rPr>
                        <a:t>8а</a:t>
                      </a:r>
                    </a:p>
                  </a:txBody>
                  <a:tcPr marL="9065" marR="81589" marT="90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>
                          <a:solidFill>
                            <a:srgbClr val="111111"/>
                          </a:solidFill>
                          <a:effectLst/>
                          <a:latin typeface="Arial" panose="020B0604020202020204" pitchFamily="34" charset="0"/>
                        </a:rPr>
                        <a:t>100,0</a:t>
                      </a:r>
                    </a:p>
                  </a:txBody>
                  <a:tcPr marL="9065" marR="81589" marT="90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34,8</a:t>
                      </a:r>
                    </a:p>
                  </a:txBody>
                  <a:tcPr marL="9065" marR="81589" marT="90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72244"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>
                          <a:solidFill>
                            <a:srgbClr val="111111"/>
                          </a:solidFill>
                          <a:effectLst/>
                          <a:latin typeface="Arial" panose="020B0604020202020204" pitchFamily="34" charset="0"/>
                        </a:rPr>
                        <a:t>8б</a:t>
                      </a:r>
                    </a:p>
                  </a:txBody>
                  <a:tcPr marL="9065" marR="81589" marT="90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>
                          <a:solidFill>
                            <a:srgbClr val="111111"/>
                          </a:solidFill>
                          <a:effectLst/>
                          <a:latin typeface="Arial" panose="020B0604020202020204" pitchFamily="34" charset="0"/>
                        </a:rPr>
                        <a:t>100,0</a:t>
                      </a:r>
                    </a:p>
                  </a:txBody>
                  <a:tcPr marL="9065" marR="81589" marT="90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6,3</a:t>
                      </a:r>
                    </a:p>
                  </a:txBody>
                  <a:tcPr marL="9065" marR="81589" marT="90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72244"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>
                          <a:solidFill>
                            <a:srgbClr val="111111"/>
                          </a:solidFill>
                          <a:effectLst/>
                          <a:latin typeface="Arial" panose="020B0604020202020204" pitchFamily="34" charset="0"/>
                        </a:rPr>
                        <a:t>8в</a:t>
                      </a:r>
                    </a:p>
                  </a:txBody>
                  <a:tcPr marL="9065" marR="81589" marT="90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>
                          <a:solidFill>
                            <a:srgbClr val="111111"/>
                          </a:solidFill>
                          <a:effectLst/>
                          <a:latin typeface="Arial" panose="020B0604020202020204" pitchFamily="34" charset="0"/>
                        </a:rPr>
                        <a:t>94,1</a:t>
                      </a:r>
                    </a:p>
                  </a:txBody>
                  <a:tcPr marL="9065" marR="81589" marT="90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0,0</a:t>
                      </a:r>
                    </a:p>
                  </a:txBody>
                  <a:tcPr marL="9065" marR="81589" marT="90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72244"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>
                          <a:solidFill>
                            <a:srgbClr val="111111"/>
                          </a:solidFill>
                          <a:effectLst/>
                          <a:latin typeface="Arial" panose="020B0604020202020204" pitchFamily="34" charset="0"/>
                        </a:rPr>
                        <a:t>9а</a:t>
                      </a:r>
                    </a:p>
                  </a:txBody>
                  <a:tcPr marL="9065" marR="81589" marT="90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>
                          <a:solidFill>
                            <a:srgbClr val="111111"/>
                          </a:solidFill>
                          <a:effectLst/>
                          <a:latin typeface="Arial" panose="020B0604020202020204" pitchFamily="34" charset="0"/>
                        </a:rPr>
                        <a:t>100,0</a:t>
                      </a:r>
                    </a:p>
                  </a:txBody>
                  <a:tcPr marL="9065" marR="81589" marT="90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solidFill>
                            <a:srgbClr val="111111"/>
                          </a:solidFill>
                          <a:effectLst/>
                          <a:latin typeface="Arial" panose="020B0604020202020204" pitchFamily="34" charset="0"/>
                        </a:rPr>
                        <a:t>21,1</a:t>
                      </a:r>
                    </a:p>
                  </a:txBody>
                  <a:tcPr marL="9065" marR="81589" marT="90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72244"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>
                          <a:solidFill>
                            <a:srgbClr val="111111"/>
                          </a:solidFill>
                          <a:effectLst/>
                          <a:latin typeface="Arial" panose="020B0604020202020204" pitchFamily="34" charset="0"/>
                        </a:rPr>
                        <a:t>9б</a:t>
                      </a:r>
                    </a:p>
                  </a:txBody>
                  <a:tcPr marL="9065" marR="81589" marT="90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>
                          <a:solidFill>
                            <a:srgbClr val="111111"/>
                          </a:solidFill>
                          <a:effectLst/>
                          <a:latin typeface="Arial" panose="020B0604020202020204" pitchFamily="34" charset="0"/>
                        </a:rPr>
                        <a:t>100,0</a:t>
                      </a:r>
                    </a:p>
                  </a:txBody>
                  <a:tcPr marL="9065" marR="81589" marT="90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0,0</a:t>
                      </a:r>
                    </a:p>
                  </a:txBody>
                  <a:tcPr marL="9065" marR="81589" marT="90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72244"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 smtClean="0">
                          <a:solidFill>
                            <a:srgbClr val="111111"/>
                          </a:solidFill>
                          <a:effectLst/>
                          <a:latin typeface="Arial" panose="020B0604020202020204" pitchFamily="34" charset="0"/>
                        </a:rPr>
                        <a:t>ИТОГО</a:t>
                      </a:r>
                      <a:endParaRPr lang="ru-RU" sz="2000" b="0" i="0" u="none" strike="noStrike" dirty="0">
                        <a:solidFill>
                          <a:srgbClr val="11111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65" marR="81589" marT="90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>
                        <a:solidFill>
                          <a:srgbClr val="11111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65" marR="81589" marT="90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19%</a:t>
                      </a:r>
                      <a:endParaRPr lang="ru-RU" sz="20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65" marR="81589" marT="90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174765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3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23444608"/>
              </p:ext>
            </p:extLst>
          </p:nvPr>
        </p:nvGraphicFramePr>
        <p:xfrm>
          <a:off x="1119117" y="624111"/>
          <a:ext cx="7533564" cy="53809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98128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01504" y="614149"/>
            <a:ext cx="6237026" cy="954107"/>
          </a:xfrm>
          <a:prstGeom prst="rect">
            <a:avLst/>
          </a:prstGeom>
          <a:solidFill>
            <a:schemeClr val="bg1"/>
          </a:solidFill>
          <a:effectLst>
            <a:glow rad="228600">
              <a:srgbClr val="FDE8B5">
                <a:alpha val="40000"/>
              </a:srgbClr>
            </a:glow>
            <a:softEdge rad="127000"/>
          </a:effectLst>
        </p:spPr>
        <p:txBody>
          <a:bodyPr wrap="square">
            <a:spAutoFit/>
          </a:bodyPr>
          <a:lstStyle/>
          <a:p>
            <a:pPr algn="ctr" defTabSz="457200"/>
            <a:r>
              <a:rPr lang="ru-RU" sz="2800" b="1" dirty="0" smtClean="0">
                <a:solidFill>
                  <a:srgbClr val="70AD47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Отличники по итогам 1 четверти</a:t>
            </a:r>
          </a:p>
          <a:p>
            <a:pPr algn="ctr" defTabSz="457200"/>
            <a:r>
              <a:rPr lang="ru-RU" sz="2800" b="1" dirty="0" smtClean="0">
                <a:solidFill>
                  <a:srgbClr val="70AD47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5-9 классы </a:t>
            </a:r>
            <a:endParaRPr lang="ru-RU" sz="2800" b="1" dirty="0">
              <a:solidFill>
                <a:srgbClr val="70AD47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650315"/>
              </p:ext>
            </p:extLst>
          </p:nvPr>
        </p:nvGraphicFramePr>
        <p:xfrm>
          <a:off x="1637729" y="2455361"/>
          <a:ext cx="6509984" cy="3152637"/>
        </p:xfrm>
        <a:graphic>
          <a:graphicData uri="http://schemas.openxmlformats.org/drawingml/2006/table">
            <a:tbl>
              <a:tblPr/>
              <a:tblGrid>
                <a:gridCol w="2940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89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40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50293">
                <a:tc rowSpan="9">
                  <a:txBody>
                    <a:bodyPr/>
                    <a:lstStyle/>
                    <a:p>
                      <a:pPr algn="l" fontAlgn="b"/>
                      <a:r>
                        <a:rPr lang="ru-RU" sz="32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Успевают на </a:t>
                      </a:r>
                      <a:r>
                        <a:rPr lang="ru-RU" sz="32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«5»</a:t>
                      </a:r>
                      <a:endParaRPr lang="ru-RU" sz="32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7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9">
                  <a:txBody>
                    <a:bodyPr/>
                    <a:lstStyle/>
                    <a:p>
                      <a:pPr algn="l" fontAlgn="b"/>
                      <a:r>
                        <a:rPr lang="ru-RU" sz="3200" b="0" i="0" u="none" strike="noStrike" dirty="0">
                          <a:solidFill>
                            <a:srgbClr val="111111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  <a:r>
                        <a:rPr lang="ru-RU" sz="1800" b="0" i="0" u="none" strike="noStrike" dirty="0">
                          <a:solidFill>
                            <a:srgbClr val="111111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57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>
                          <a:solidFill>
                            <a:srgbClr val="111111"/>
                          </a:solidFill>
                          <a:effectLst/>
                          <a:latin typeface="Arial" panose="020B0604020202020204" pitchFamily="34" charset="0"/>
                        </a:rPr>
                        <a:t>5а-Власова Вероника</a:t>
                      </a:r>
                    </a:p>
                  </a:txBody>
                  <a:tcPr marL="857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60">
                      <a:fgClr>
                        <a:srgbClr val="66FFFF"/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029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>
                          <a:solidFill>
                            <a:srgbClr val="111111"/>
                          </a:solidFill>
                          <a:effectLst/>
                          <a:latin typeface="Arial" panose="020B0604020202020204" pitchFamily="34" charset="0"/>
                        </a:rPr>
                        <a:t>5а-Яковлева Полина</a:t>
                      </a:r>
                    </a:p>
                  </a:txBody>
                  <a:tcPr marL="857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60">
                      <a:fgClr>
                        <a:srgbClr val="66FFFF"/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029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>
                          <a:solidFill>
                            <a:srgbClr val="111111"/>
                          </a:solidFill>
                          <a:effectLst/>
                          <a:latin typeface="Arial" panose="020B0604020202020204" pitchFamily="34" charset="0"/>
                        </a:rPr>
                        <a:t>5б-Филатова Рената</a:t>
                      </a:r>
                    </a:p>
                  </a:txBody>
                  <a:tcPr marL="857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60">
                      <a:fgClr>
                        <a:srgbClr val="66FFFF"/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029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>
                          <a:solidFill>
                            <a:srgbClr val="111111"/>
                          </a:solidFill>
                          <a:effectLst/>
                          <a:latin typeface="Arial" panose="020B0604020202020204" pitchFamily="34" charset="0"/>
                        </a:rPr>
                        <a:t>6а-Боровик Анна</a:t>
                      </a:r>
                    </a:p>
                  </a:txBody>
                  <a:tcPr marL="857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60">
                      <a:fgClr>
                        <a:srgbClr val="66FFFF"/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029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>
                          <a:solidFill>
                            <a:srgbClr val="111111"/>
                          </a:solidFill>
                          <a:effectLst/>
                          <a:latin typeface="Arial" panose="020B0604020202020204" pitchFamily="34" charset="0"/>
                        </a:rPr>
                        <a:t>6а-Купряшин Захар</a:t>
                      </a:r>
                    </a:p>
                  </a:txBody>
                  <a:tcPr marL="857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60">
                      <a:fgClr>
                        <a:srgbClr val="66FFFF"/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029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>
                          <a:solidFill>
                            <a:srgbClr val="111111"/>
                          </a:solidFill>
                          <a:effectLst/>
                          <a:latin typeface="Arial" panose="020B0604020202020204" pitchFamily="34" charset="0"/>
                        </a:rPr>
                        <a:t>7в-Фищук Эвелина</a:t>
                      </a:r>
                    </a:p>
                  </a:txBody>
                  <a:tcPr marL="857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60">
                      <a:fgClr>
                        <a:srgbClr val="66FFFF"/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029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>
                          <a:solidFill>
                            <a:srgbClr val="111111"/>
                          </a:solidFill>
                          <a:effectLst/>
                          <a:latin typeface="Arial" panose="020B0604020202020204" pitchFamily="34" charset="0"/>
                        </a:rPr>
                        <a:t>8а-Буракова </a:t>
                      </a:r>
                      <a:r>
                        <a:rPr lang="ru-RU" sz="1800" b="0" i="0" u="none" strike="noStrike" dirty="0" err="1">
                          <a:solidFill>
                            <a:srgbClr val="111111"/>
                          </a:solidFill>
                          <a:effectLst/>
                          <a:latin typeface="Arial" panose="020B0604020202020204" pitchFamily="34" charset="0"/>
                        </a:rPr>
                        <a:t>Дарина</a:t>
                      </a:r>
                      <a:endParaRPr lang="ru-RU" sz="1800" b="0" i="0" u="none" strike="noStrike" dirty="0">
                        <a:solidFill>
                          <a:srgbClr val="11111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7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60">
                      <a:fgClr>
                        <a:srgbClr val="66FFFF"/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029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>
                          <a:solidFill>
                            <a:srgbClr val="111111"/>
                          </a:solidFill>
                          <a:effectLst/>
                          <a:latin typeface="Arial" panose="020B0604020202020204" pitchFamily="34" charset="0"/>
                        </a:rPr>
                        <a:t>8а-Скворцова Виолетта</a:t>
                      </a:r>
                    </a:p>
                  </a:txBody>
                  <a:tcPr marL="857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60">
                      <a:fgClr>
                        <a:srgbClr val="66FFFF"/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029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>
                          <a:solidFill>
                            <a:srgbClr val="111111"/>
                          </a:solidFill>
                          <a:effectLst/>
                          <a:latin typeface="Arial" panose="020B0604020202020204" pitchFamily="34" charset="0"/>
                        </a:rPr>
                        <a:t>9а-Микуленко Максим</a:t>
                      </a:r>
                    </a:p>
                  </a:txBody>
                  <a:tcPr marL="857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60">
                      <a:fgClr>
                        <a:srgbClr val="66FFFF"/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18502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076777"/>
              </p:ext>
            </p:extLst>
          </p:nvPr>
        </p:nvGraphicFramePr>
        <p:xfrm>
          <a:off x="805220" y="194949"/>
          <a:ext cx="8188656" cy="757908"/>
        </p:xfrm>
        <a:graphic>
          <a:graphicData uri="http://schemas.openxmlformats.org/drawingml/2006/table">
            <a:tbl>
              <a:tblPr/>
              <a:tblGrid>
                <a:gridCol w="26704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12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4188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050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18365">
                <a:tc rowSpan="3"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Успевают</a:t>
                      </a:r>
                      <a:r>
                        <a:rPr lang="ru-RU" sz="2000" b="0" i="0" u="none" strike="noStrike" baseline="0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ru-RU" sz="20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с </a:t>
                      </a:r>
                      <a:r>
                        <a:rPr lang="ru-RU" sz="20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одной 4</a:t>
                      </a:r>
                    </a:p>
                  </a:txBody>
                  <a:tcPr marL="79166" marR="8796" marT="87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 dirty="0">
                          <a:solidFill>
                            <a:srgbClr val="111111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  <a:r>
                        <a:rPr lang="ru-RU" sz="1600" b="0" i="0" u="none" strike="noStrike" dirty="0">
                          <a:solidFill>
                            <a:srgbClr val="111111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9166" marR="8796" marT="87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>
                          <a:solidFill>
                            <a:srgbClr val="111111"/>
                          </a:solidFill>
                          <a:effectLst/>
                          <a:latin typeface="Arial" panose="020B0604020202020204" pitchFamily="34" charset="0"/>
                        </a:rPr>
                        <a:t>5б-Тюпина Виктория:</a:t>
                      </a:r>
                    </a:p>
                  </a:txBody>
                  <a:tcPr marL="79166" marR="8796" marT="87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Биол.</a:t>
                      </a:r>
                    </a:p>
                  </a:txBody>
                  <a:tcPr marL="79166" marR="8796" marT="87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503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rgbClr val="111111"/>
                          </a:solidFill>
                          <a:effectLst/>
                          <a:latin typeface="Arial" panose="020B0604020202020204" pitchFamily="34" charset="0"/>
                        </a:rPr>
                        <a:t>5в-Ситникова Софья:</a:t>
                      </a:r>
                    </a:p>
                  </a:txBody>
                  <a:tcPr marL="79166" marR="8796" marT="87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 err="1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Рус.яз</a:t>
                      </a:r>
                      <a:r>
                        <a:rPr lang="ru-RU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.</a:t>
                      </a:r>
                    </a:p>
                  </a:txBody>
                  <a:tcPr marL="79166" marR="8796" marT="87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76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rgbClr val="111111"/>
                          </a:solidFill>
                          <a:effectLst/>
                          <a:latin typeface="Arial" panose="020B0604020202020204" pitchFamily="34" charset="0"/>
                        </a:rPr>
                        <a:t>6б-Трунов Глеб:</a:t>
                      </a:r>
                    </a:p>
                  </a:txBody>
                  <a:tcPr marL="79166" marR="8796" marT="87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 err="1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Англ.яз</a:t>
                      </a:r>
                      <a:r>
                        <a:rPr lang="ru-RU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.</a:t>
                      </a:r>
                    </a:p>
                  </a:txBody>
                  <a:tcPr marL="79166" marR="8796" marT="87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2474988"/>
              </p:ext>
            </p:extLst>
          </p:nvPr>
        </p:nvGraphicFramePr>
        <p:xfrm>
          <a:off x="805220" y="1152472"/>
          <a:ext cx="8188655" cy="4148016"/>
        </p:xfrm>
        <a:graphic>
          <a:graphicData uri="http://schemas.openxmlformats.org/drawingml/2006/table">
            <a:tbl>
              <a:tblPr/>
              <a:tblGrid>
                <a:gridCol w="26613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68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9779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4269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27548">
                <a:tc rowSpan="14"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Успевают</a:t>
                      </a:r>
                      <a:br>
                        <a:rPr lang="ru-RU" sz="20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ru-RU" sz="20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с одной 3</a:t>
                      </a:r>
                    </a:p>
                  </a:txBody>
                  <a:tcPr marL="79166" marR="8796" marT="87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14">
                  <a:txBody>
                    <a:bodyPr/>
                    <a:lstStyle/>
                    <a:p>
                      <a:pPr algn="l" fontAlgn="b"/>
                      <a:r>
                        <a:rPr lang="ru-RU" sz="2800" b="0" i="0" u="none" strike="noStrike" dirty="0">
                          <a:solidFill>
                            <a:srgbClr val="111111"/>
                          </a:solidFill>
                          <a:effectLst/>
                          <a:latin typeface="Arial" panose="020B0604020202020204" pitchFamily="34" charset="0"/>
                        </a:rPr>
                        <a:t>14</a:t>
                      </a:r>
                      <a:r>
                        <a:rPr lang="ru-RU" sz="2400" b="0" i="0" u="none" strike="noStrike" dirty="0">
                          <a:solidFill>
                            <a:srgbClr val="111111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9166" marR="8796" marT="87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rgbClr val="111111"/>
                          </a:solidFill>
                          <a:effectLst/>
                          <a:latin typeface="Arial" panose="020B0604020202020204" pitchFamily="34" charset="0"/>
                        </a:rPr>
                        <a:t>5а-Левченко Анастасия:</a:t>
                      </a:r>
                    </a:p>
                  </a:txBody>
                  <a:tcPr marL="79166" marR="8796" marT="87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 err="1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Рус.яз</a:t>
                      </a:r>
                      <a:r>
                        <a:rPr lang="ru-RU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.</a:t>
                      </a:r>
                    </a:p>
                  </a:txBody>
                  <a:tcPr marL="79166" marR="8796" marT="87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99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rgbClr val="111111"/>
                          </a:solidFill>
                          <a:effectLst/>
                          <a:latin typeface="Arial" panose="020B0604020202020204" pitchFamily="34" charset="0"/>
                        </a:rPr>
                        <a:t>5а-Мунько Никита:</a:t>
                      </a:r>
                    </a:p>
                  </a:txBody>
                  <a:tcPr marL="79166" marR="8796" marT="87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 err="1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Рус.яз</a:t>
                      </a:r>
                      <a:r>
                        <a:rPr lang="ru-RU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.</a:t>
                      </a:r>
                    </a:p>
                  </a:txBody>
                  <a:tcPr marL="79166" marR="8796" marT="87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044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rgbClr val="111111"/>
                          </a:solidFill>
                          <a:effectLst/>
                          <a:latin typeface="Arial" panose="020B0604020202020204" pitchFamily="34" charset="0"/>
                        </a:rPr>
                        <a:t>5а-Пискунова Софья:</a:t>
                      </a:r>
                    </a:p>
                  </a:txBody>
                  <a:tcPr marL="79166" marR="8796" marT="87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 err="1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Матем</a:t>
                      </a:r>
                      <a:r>
                        <a:rPr lang="ru-RU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.</a:t>
                      </a:r>
                    </a:p>
                  </a:txBody>
                  <a:tcPr marL="79166" marR="8796" marT="87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441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rgbClr val="111111"/>
                          </a:solidFill>
                          <a:effectLst/>
                          <a:latin typeface="Arial" panose="020B0604020202020204" pitchFamily="34" charset="0"/>
                        </a:rPr>
                        <a:t>5а-Румянцев Леонид:</a:t>
                      </a:r>
                    </a:p>
                  </a:txBody>
                  <a:tcPr marL="79166" marR="8796" marT="87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 err="1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Рус.яз</a:t>
                      </a:r>
                      <a:r>
                        <a:rPr lang="ru-RU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.</a:t>
                      </a:r>
                    </a:p>
                  </a:txBody>
                  <a:tcPr marL="79166" marR="8796" marT="87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567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rgbClr val="111111"/>
                          </a:solidFill>
                          <a:effectLst/>
                          <a:latin typeface="Arial" panose="020B0604020202020204" pitchFamily="34" charset="0"/>
                        </a:rPr>
                        <a:t>5б-Гайдамака Николай:</a:t>
                      </a:r>
                    </a:p>
                  </a:txBody>
                  <a:tcPr marL="79166" marR="8796" marT="87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 err="1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Род.яз</a:t>
                      </a:r>
                      <a:r>
                        <a:rPr lang="ru-RU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.</a:t>
                      </a:r>
                    </a:p>
                  </a:txBody>
                  <a:tcPr marL="79166" marR="8796" marT="87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918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rgbClr val="111111"/>
                          </a:solidFill>
                          <a:effectLst/>
                          <a:latin typeface="Arial" panose="020B0604020202020204" pitchFamily="34" charset="0"/>
                        </a:rPr>
                        <a:t>5б-Попова Варвара:</a:t>
                      </a:r>
                    </a:p>
                  </a:txBody>
                  <a:tcPr marL="79166" marR="8796" marT="87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 err="1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Рус.яз</a:t>
                      </a:r>
                      <a:r>
                        <a:rPr lang="ru-RU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.</a:t>
                      </a:r>
                    </a:p>
                  </a:txBody>
                  <a:tcPr marL="79166" marR="8796" marT="87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77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rgbClr val="111111"/>
                          </a:solidFill>
                          <a:effectLst/>
                          <a:latin typeface="Arial" panose="020B0604020202020204" pitchFamily="34" charset="0"/>
                        </a:rPr>
                        <a:t>5в-Карикова Полина:</a:t>
                      </a:r>
                    </a:p>
                  </a:txBody>
                  <a:tcPr marL="79166" marR="8796" marT="87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Ист.</a:t>
                      </a:r>
                    </a:p>
                  </a:txBody>
                  <a:tcPr marL="79166" marR="8796" marT="87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756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>
                          <a:solidFill>
                            <a:srgbClr val="111111"/>
                          </a:solidFill>
                          <a:effectLst/>
                          <a:latin typeface="Arial" panose="020B0604020202020204" pitchFamily="34" charset="0"/>
                        </a:rPr>
                        <a:t>5в-Разина Ксения:</a:t>
                      </a:r>
                    </a:p>
                  </a:txBody>
                  <a:tcPr marL="79166" marR="8796" marT="87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 err="1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Рус.яз</a:t>
                      </a:r>
                      <a:r>
                        <a:rPr lang="ru-RU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.</a:t>
                      </a:r>
                    </a:p>
                  </a:txBody>
                  <a:tcPr marL="79166" marR="8796" marT="87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932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>
                          <a:solidFill>
                            <a:srgbClr val="111111"/>
                          </a:solidFill>
                          <a:effectLst/>
                          <a:latin typeface="Arial" panose="020B0604020202020204" pitchFamily="34" charset="0"/>
                        </a:rPr>
                        <a:t>7а-Калашникова Виолетта:</a:t>
                      </a:r>
                    </a:p>
                  </a:txBody>
                  <a:tcPr marL="79166" marR="8796" marT="87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Алгебра</a:t>
                      </a:r>
                      <a:endParaRPr lang="ru-RU" sz="16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166" marR="8796" marT="87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3756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>
                          <a:solidFill>
                            <a:srgbClr val="111111"/>
                          </a:solidFill>
                          <a:effectLst/>
                          <a:latin typeface="Arial" panose="020B0604020202020204" pitchFamily="34" charset="0"/>
                        </a:rPr>
                        <a:t>7б-Фомина Диана:</a:t>
                      </a:r>
                    </a:p>
                  </a:txBody>
                  <a:tcPr marL="79166" marR="8796" marT="87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Физика.</a:t>
                      </a:r>
                      <a:endParaRPr lang="ru-RU" sz="16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166" marR="8796" marT="87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2503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>
                          <a:solidFill>
                            <a:srgbClr val="111111"/>
                          </a:solidFill>
                          <a:effectLst/>
                          <a:latin typeface="Arial" panose="020B0604020202020204" pitchFamily="34" charset="0"/>
                        </a:rPr>
                        <a:t>7б-Шалыгина Милена:</a:t>
                      </a:r>
                    </a:p>
                  </a:txBody>
                  <a:tcPr marL="79166" marR="8796" marT="87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Лит-</a:t>
                      </a:r>
                      <a:r>
                        <a:rPr lang="ru-RU" sz="1600" b="0" i="0" u="none" strike="noStrike" dirty="0" err="1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ра</a:t>
                      </a:r>
                      <a:endParaRPr lang="ru-RU" sz="16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166" marR="8796" marT="87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225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>
                          <a:solidFill>
                            <a:srgbClr val="111111"/>
                          </a:solidFill>
                          <a:effectLst/>
                          <a:latin typeface="Arial" panose="020B0604020202020204" pitchFamily="34" charset="0"/>
                        </a:rPr>
                        <a:t>8б-Крюков Вячеслав:</a:t>
                      </a:r>
                    </a:p>
                  </a:txBody>
                  <a:tcPr marL="79166" marR="8796" marT="87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 err="1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Англ.яз</a:t>
                      </a:r>
                      <a:r>
                        <a:rPr lang="ru-RU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.</a:t>
                      </a:r>
                    </a:p>
                  </a:txBody>
                  <a:tcPr marL="79166" marR="8796" marT="87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5202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>
                          <a:solidFill>
                            <a:srgbClr val="111111"/>
                          </a:solidFill>
                          <a:effectLst/>
                          <a:latin typeface="Arial" panose="020B0604020202020204" pitchFamily="34" charset="0"/>
                        </a:rPr>
                        <a:t>8б-Салимова Эльвира:</a:t>
                      </a:r>
                    </a:p>
                  </a:txBody>
                  <a:tcPr marL="79166" marR="8796" marT="87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Физика.</a:t>
                      </a:r>
                      <a:endParaRPr lang="ru-RU" sz="16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166" marR="8796" marT="87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450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 smtClean="0">
                          <a:solidFill>
                            <a:srgbClr val="111111"/>
                          </a:solidFill>
                          <a:effectLst/>
                          <a:latin typeface="Arial" panose="020B0604020202020204" pitchFamily="34" charset="0"/>
                        </a:rPr>
                        <a:t>9а-Терешкина </a:t>
                      </a:r>
                      <a:r>
                        <a:rPr lang="ru-RU" sz="1600" b="0" i="0" u="none" strike="noStrike" dirty="0">
                          <a:solidFill>
                            <a:srgbClr val="111111"/>
                          </a:solidFill>
                          <a:effectLst/>
                          <a:latin typeface="Arial" panose="020B0604020202020204" pitchFamily="34" charset="0"/>
                        </a:rPr>
                        <a:t>Ксения:</a:t>
                      </a:r>
                    </a:p>
                  </a:txBody>
                  <a:tcPr marL="79166" marR="8796" marT="87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 err="1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Рус.яз</a:t>
                      </a:r>
                      <a:r>
                        <a:rPr lang="ru-RU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.</a:t>
                      </a:r>
                    </a:p>
                  </a:txBody>
                  <a:tcPr marL="79166" marR="8796" marT="87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45050"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Неуспевающая</a:t>
                      </a:r>
                      <a:r>
                        <a:rPr lang="ru-RU" sz="2000" b="0" i="0" u="none" strike="noStrike" baseline="0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endParaRPr lang="ru-RU" sz="20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166" marR="8796" marT="87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 dirty="0" smtClean="0">
                          <a:solidFill>
                            <a:srgbClr val="111111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  <a:endParaRPr lang="ru-RU" sz="2400" b="0" i="0" u="none" strike="noStrike" dirty="0">
                        <a:solidFill>
                          <a:srgbClr val="11111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166" marR="8796" marT="87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 smtClean="0">
                          <a:solidFill>
                            <a:srgbClr val="111111"/>
                          </a:solidFill>
                          <a:effectLst/>
                          <a:latin typeface="Arial" panose="020B0604020202020204" pitchFamily="34" charset="0"/>
                        </a:rPr>
                        <a:t>8в-Чемерис</a:t>
                      </a:r>
                      <a:r>
                        <a:rPr lang="ru-RU" sz="1600" b="0" i="0" u="none" strike="noStrike" baseline="0" dirty="0" smtClean="0">
                          <a:solidFill>
                            <a:srgbClr val="111111"/>
                          </a:solidFill>
                          <a:effectLst/>
                          <a:latin typeface="Arial" panose="020B0604020202020204" pitchFamily="34" charset="0"/>
                        </a:rPr>
                        <a:t> Снежана (пропуски уроков б/</a:t>
                      </a:r>
                      <a:r>
                        <a:rPr lang="ru-RU" sz="1600" b="0" i="0" u="none" strike="noStrike" baseline="0" dirty="0" err="1" smtClean="0">
                          <a:solidFill>
                            <a:srgbClr val="111111"/>
                          </a:solidFill>
                          <a:effectLst/>
                          <a:latin typeface="Arial" panose="020B0604020202020204" pitchFamily="34" charset="0"/>
                        </a:rPr>
                        <a:t>у.п</a:t>
                      </a:r>
                      <a:r>
                        <a:rPr lang="ru-RU" sz="1600" b="0" i="0" u="none" strike="noStrike" baseline="0" dirty="0" smtClean="0">
                          <a:solidFill>
                            <a:srgbClr val="111111"/>
                          </a:solidFill>
                          <a:effectLst/>
                          <a:latin typeface="Arial" panose="020B0604020202020204" pitchFamily="34" charset="0"/>
                        </a:rPr>
                        <a:t>)</a:t>
                      </a:r>
                      <a:endParaRPr lang="ru-RU" sz="1600" b="0" i="0" u="none" strike="noStrike" dirty="0">
                        <a:solidFill>
                          <a:srgbClr val="11111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166" marR="8796" marT="87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17 предметов</a:t>
                      </a:r>
                      <a:endParaRPr lang="ru-RU" sz="16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166" marR="8796" marT="87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057870" y="5714579"/>
            <a:ext cx="727392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rgbClr val="00B050"/>
                </a:solidFill>
                <a:latin typeface="Arial" panose="020B0604020202020204" pitchFamily="34" charset="0"/>
              </a:rPr>
              <a:t>Качественная </a:t>
            </a:r>
            <a:r>
              <a:rPr lang="ru-RU" sz="2800" dirty="0" smtClean="0">
                <a:solidFill>
                  <a:srgbClr val="00B050"/>
                </a:solidFill>
                <a:latin typeface="Arial" panose="020B0604020202020204" pitchFamily="34" charset="0"/>
              </a:rPr>
              <a:t>успеваемость 5-9 </a:t>
            </a:r>
            <a:r>
              <a:rPr lang="ru-RU" sz="2800" dirty="0" err="1" smtClean="0">
                <a:solidFill>
                  <a:srgbClr val="00B050"/>
                </a:solidFill>
                <a:latin typeface="Arial" panose="020B0604020202020204" pitchFamily="34" charset="0"/>
              </a:rPr>
              <a:t>кл</a:t>
            </a:r>
            <a:r>
              <a:rPr lang="ru-RU" sz="2800" dirty="0" smtClean="0">
                <a:solidFill>
                  <a:srgbClr val="00B050"/>
                </a:solidFill>
                <a:latin typeface="Arial" panose="020B0604020202020204" pitchFamily="34" charset="0"/>
              </a:rPr>
              <a:t>.- </a:t>
            </a:r>
            <a:r>
              <a:rPr lang="ru-RU" sz="2800" dirty="0" smtClean="0">
                <a:solidFill>
                  <a:srgbClr val="00B050"/>
                </a:solidFill>
              </a:rPr>
              <a:t> </a:t>
            </a:r>
            <a:r>
              <a:rPr lang="ru-RU" sz="2800" dirty="0" smtClean="0">
                <a:solidFill>
                  <a:srgbClr val="00B050"/>
                </a:solidFill>
                <a:latin typeface="Arial" panose="020B0604020202020204" pitchFamily="34" charset="0"/>
              </a:rPr>
              <a:t>19%</a:t>
            </a:r>
            <a:r>
              <a:rPr lang="ru-RU" sz="2800" dirty="0">
                <a:solidFill>
                  <a:srgbClr val="00B050"/>
                </a:solidFill>
                <a:latin typeface="Arial" panose="020B0604020202020204" pitchFamily="34" charset="0"/>
              </a:rPr>
              <a:t> </a:t>
            </a:r>
            <a:r>
              <a:rPr lang="ru-R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73055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>
                <a:ln w="3175" cmpd="sng">
                  <a:noFill/>
                </a:ln>
                <a:solidFill>
                  <a:srgbClr val="FF0000"/>
                </a:solidFill>
                <a:latin typeface="Garamond" panose="02020404030301010803"/>
              </a:rPr>
              <a:t>Успеваемость и качество обучения </a:t>
            </a:r>
            <a:r>
              <a:rPr lang="ru-RU" sz="3200" b="1" dirty="0" smtClean="0">
                <a:ln w="3175" cmpd="sng">
                  <a:noFill/>
                </a:ln>
                <a:solidFill>
                  <a:srgbClr val="FF0000"/>
                </a:solidFill>
                <a:latin typeface="Garamond" panose="02020404030301010803"/>
              </a:rPr>
              <a:t>СОО</a:t>
            </a:r>
            <a:endParaRPr lang="ru-RU" sz="3200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9312821"/>
              </p:ext>
            </p:extLst>
          </p:nvPr>
        </p:nvGraphicFramePr>
        <p:xfrm>
          <a:off x="2306472" y="2306473"/>
          <a:ext cx="5377217" cy="2830000"/>
        </p:xfrm>
        <a:graphic>
          <a:graphicData uri="http://schemas.openxmlformats.org/drawingml/2006/table">
            <a:tbl>
              <a:tblPr/>
              <a:tblGrid>
                <a:gridCol w="13027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837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907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6655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>
                          <a:solidFill>
                            <a:srgbClr val="111111"/>
                          </a:solidFill>
                          <a:effectLst/>
                          <a:latin typeface="Arial" panose="020B0604020202020204" pitchFamily="34" charset="0"/>
                        </a:rPr>
                        <a:t>Класс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>
                          <a:solidFill>
                            <a:srgbClr val="111111"/>
                          </a:solidFill>
                          <a:effectLst/>
                          <a:latin typeface="Arial" panose="020B0604020202020204" pitchFamily="34" charset="0"/>
                        </a:rPr>
                        <a:t>% успеваемости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>
                          <a:solidFill>
                            <a:srgbClr val="111111"/>
                          </a:solidFill>
                          <a:effectLst/>
                          <a:latin typeface="Arial" panose="020B0604020202020204" pitchFamily="34" charset="0"/>
                        </a:rPr>
                        <a:t>% качества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6559"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b="0" i="0" u="none" strike="noStrike">
                          <a:solidFill>
                            <a:srgbClr val="111111"/>
                          </a:solidFill>
                          <a:effectLst/>
                          <a:latin typeface="Arial" panose="020B0604020202020204" pitchFamily="34" charset="0"/>
                        </a:rPr>
                        <a:t>10а</a:t>
                      </a:r>
                    </a:p>
                  </a:txBody>
                  <a:tcPr marL="9525" marR="857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b="0" i="0" u="none" strike="noStrike" dirty="0">
                          <a:solidFill>
                            <a:srgbClr val="111111"/>
                          </a:solidFill>
                          <a:effectLst/>
                          <a:latin typeface="Arial" panose="020B0604020202020204" pitchFamily="34" charset="0"/>
                        </a:rPr>
                        <a:t>83,3</a:t>
                      </a:r>
                    </a:p>
                  </a:txBody>
                  <a:tcPr marL="9525" marR="857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0,0</a:t>
                      </a:r>
                    </a:p>
                  </a:txBody>
                  <a:tcPr marL="9525" marR="857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6559"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b="0" i="0" u="none" strike="noStrike">
                          <a:solidFill>
                            <a:srgbClr val="111111"/>
                          </a:solidFill>
                          <a:effectLst/>
                          <a:latin typeface="Arial" panose="020B0604020202020204" pitchFamily="34" charset="0"/>
                        </a:rPr>
                        <a:t>10б</a:t>
                      </a:r>
                    </a:p>
                  </a:txBody>
                  <a:tcPr marL="9525" marR="857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b="0" i="0" u="none" strike="noStrike">
                          <a:solidFill>
                            <a:srgbClr val="111111"/>
                          </a:solidFill>
                          <a:effectLst/>
                          <a:latin typeface="Arial" panose="020B0604020202020204" pitchFamily="34" charset="0"/>
                        </a:rPr>
                        <a:t>89,5</a:t>
                      </a:r>
                    </a:p>
                  </a:txBody>
                  <a:tcPr marL="9525" marR="857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b="0" i="0" u="none" strike="noStrike" dirty="0">
                          <a:solidFill>
                            <a:srgbClr val="111111"/>
                          </a:solidFill>
                          <a:effectLst/>
                          <a:latin typeface="Arial" panose="020B0604020202020204" pitchFamily="34" charset="0"/>
                        </a:rPr>
                        <a:t>15,8</a:t>
                      </a:r>
                    </a:p>
                  </a:txBody>
                  <a:tcPr marL="9525" marR="857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6559"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b="0" i="0" u="none" strike="noStrike">
                          <a:solidFill>
                            <a:srgbClr val="111111"/>
                          </a:solidFill>
                          <a:effectLst/>
                          <a:latin typeface="Arial" panose="020B0604020202020204" pitchFamily="34" charset="0"/>
                        </a:rPr>
                        <a:t>11а</a:t>
                      </a:r>
                    </a:p>
                  </a:txBody>
                  <a:tcPr marL="9525" marR="857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b="0" i="0" u="none" strike="noStrike">
                          <a:solidFill>
                            <a:srgbClr val="111111"/>
                          </a:solidFill>
                          <a:effectLst/>
                          <a:latin typeface="Arial" panose="020B0604020202020204" pitchFamily="34" charset="0"/>
                        </a:rPr>
                        <a:t>100,0</a:t>
                      </a:r>
                    </a:p>
                  </a:txBody>
                  <a:tcPr marL="9525" marR="857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b="0" i="0" u="none" strike="noStrike" dirty="0">
                          <a:solidFill>
                            <a:srgbClr val="111111"/>
                          </a:solidFill>
                          <a:effectLst/>
                          <a:latin typeface="Arial" panose="020B0604020202020204" pitchFamily="34" charset="0"/>
                        </a:rPr>
                        <a:t>33,3</a:t>
                      </a:r>
                    </a:p>
                  </a:txBody>
                  <a:tcPr marL="9525" marR="857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655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>
                          <a:solidFill>
                            <a:srgbClr val="111111"/>
                          </a:solidFill>
                          <a:effectLst/>
                          <a:latin typeface="Arial" panose="020B0604020202020204" pitchFamily="34" charset="0"/>
                        </a:rPr>
                        <a:t>10-11 кл.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>
                          <a:solidFill>
                            <a:srgbClr val="111111"/>
                          </a:solidFill>
                          <a:effectLst/>
                          <a:latin typeface="Arial" panose="020B0604020202020204" pitchFamily="34" charset="0"/>
                        </a:rPr>
                        <a:t>90,7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>
                          <a:solidFill>
                            <a:srgbClr val="111111"/>
                          </a:solidFill>
                          <a:effectLst/>
                          <a:latin typeface="Arial" panose="020B0604020202020204" pitchFamily="34" charset="0"/>
                        </a:rPr>
                        <a:t>16,3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655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32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32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98,8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32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</a:t>
                      </a:r>
                      <a:endParaRPr lang="ru-RU" sz="32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91568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17820" y="286603"/>
            <a:ext cx="6589200" cy="1280890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  <a:latin typeface="Arial" panose="020B0604020202020204" pitchFamily="34" charset="0"/>
              </a:rPr>
              <a:t>Ступень:</a:t>
            </a:r>
            <a:r>
              <a:rPr lang="ru-RU" sz="2400" dirty="0">
                <a:solidFill>
                  <a:srgbClr val="FF0000"/>
                </a:solidFill>
                <a:latin typeface="Arial" panose="020B0604020202020204" pitchFamily="34" charset="0"/>
              </a:rPr>
              <a:t> Среднее общее	</a:t>
            </a:r>
            <a:br>
              <a:rPr lang="ru-RU" sz="2400" dirty="0">
                <a:solidFill>
                  <a:srgbClr val="FF0000"/>
                </a:solidFill>
                <a:latin typeface="Arial" panose="020B0604020202020204" pitchFamily="34" charset="0"/>
              </a:rPr>
            </a:br>
            <a:r>
              <a:rPr lang="ru-RU" sz="2400" b="1" dirty="0">
                <a:solidFill>
                  <a:srgbClr val="FF0000"/>
                </a:solidFill>
                <a:latin typeface="Arial" panose="020B0604020202020204" pitchFamily="34" charset="0"/>
              </a:rPr>
              <a:t>Параллель:</a:t>
            </a:r>
            <a:r>
              <a:rPr lang="ru-RU" sz="2400" dirty="0">
                <a:solidFill>
                  <a:srgbClr val="FF0000"/>
                </a:solidFill>
                <a:latin typeface="Arial" panose="020B0604020202020204" pitchFamily="34" charset="0"/>
              </a:rPr>
              <a:t> Все	</a:t>
            </a:r>
            <a:br>
              <a:rPr lang="ru-RU" sz="2400" dirty="0">
                <a:solidFill>
                  <a:srgbClr val="FF0000"/>
                </a:solidFill>
                <a:latin typeface="Arial" panose="020B0604020202020204" pitchFamily="34" charset="0"/>
              </a:rPr>
            </a:br>
            <a:endParaRPr lang="ru-RU" sz="2400" dirty="0">
              <a:solidFill>
                <a:srgbClr val="FF0000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9458255"/>
              </p:ext>
            </p:extLst>
          </p:nvPr>
        </p:nvGraphicFramePr>
        <p:xfrm>
          <a:off x="1583140" y="1280890"/>
          <a:ext cx="6823880" cy="5145547"/>
        </p:xfrm>
        <a:graphic>
          <a:graphicData uri="http://schemas.openxmlformats.org/drawingml/2006/table">
            <a:tbl>
              <a:tblPr/>
              <a:tblGrid>
                <a:gridCol w="21102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058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7942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2829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27547">
                <a:tc rowSpan="2">
                  <a:txBody>
                    <a:bodyPr/>
                    <a:lstStyle/>
                    <a:p>
                      <a:pPr algn="l" fontAlgn="b"/>
                      <a:r>
                        <a:rPr lang="ru-RU" sz="20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Успевают на 5</a:t>
                      </a:r>
                    </a:p>
                  </a:txBody>
                  <a:tcPr marL="857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 fontAlgn="b"/>
                      <a:r>
                        <a:rPr lang="ru-RU" sz="2000" b="0" i="0" u="none" strike="noStrike" dirty="0">
                          <a:solidFill>
                            <a:srgbClr val="111111"/>
                          </a:solidFill>
                          <a:effectLst/>
                          <a:latin typeface="Arial" panose="020B0604020202020204" pitchFamily="34" charset="0"/>
                        </a:rPr>
                        <a:t>2 </a:t>
                      </a:r>
                    </a:p>
                  </a:txBody>
                  <a:tcPr marL="857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111111"/>
                          </a:solidFill>
                          <a:effectLst/>
                          <a:latin typeface="Arial" panose="020B0604020202020204" pitchFamily="34" charset="0"/>
                        </a:rPr>
                        <a:t>10б-Доржиев Баир</a:t>
                      </a:r>
                    </a:p>
                  </a:txBody>
                  <a:tcPr marL="857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57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660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111111"/>
                          </a:solidFill>
                          <a:effectLst/>
                          <a:latin typeface="Arial" panose="020B0604020202020204" pitchFamily="34" charset="0"/>
                        </a:rPr>
                        <a:t>11а-Чернышова Анастасия</a:t>
                      </a:r>
                    </a:p>
                  </a:txBody>
                  <a:tcPr marL="857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57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3438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Успевают</a:t>
                      </a:r>
                      <a:br>
                        <a:rPr lang="ru-RU" sz="20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ru-RU" sz="20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с одной 4</a:t>
                      </a:r>
                    </a:p>
                  </a:txBody>
                  <a:tcPr marL="857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0" i="0" u="none" strike="noStrike" dirty="0">
                          <a:solidFill>
                            <a:srgbClr val="111111"/>
                          </a:solidFill>
                          <a:effectLst/>
                          <a:latin typeface="Arial" panose="020B0604020202020204" pitchFamily="34" charset="0"/>
                        </a:rPr>
                        <a:t>0 </a:t>
                      </a:r>
                    </a:p>
                  </a:txBody>
                  <a:tcPr marL="857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111111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57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2978">
                <a:tc rowSpan="5">
                  <a:txBody>
                    <a:bodyPr/>
                    <a:lstStyle/>
                    <a:p>
                      <a:pPr algn="l" fontAlgn="b"/>
                      <a:r>
                        <a:rPr lang="ru-RU" sz="20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Успевают на 4 и 5</a:t>
                      </a:r>
                    </a:p>
                  </a:txBody>
                  <a:tcPr marL="857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>
                  <a:txBody>
                    <a:bodyPr/>
                    <a:lstStyle/>
                    <a:p>
                      <a:pPr algn="l" fontAlgn="b"/>
                      <a:r>
                        <a:rPr lang="ru-RU" sz="2000" b="0" i="0" u="none" strike="noStrike" dirty="0">
                          <a:solidFill>
                            <a:srgbClr val="111111"/>
                          </a:solidFill>
                          <a:effectLst/>
                          <a:latin typeface="Arial" panose="020B0604020202020204" pitchFamily="34" charset="0"/>
                        </a:rPr>
                        <a:t>5 </a:t>
                      </a:r>
                    </a:p>
                  </a:txBody>
                  <a:tcPr marL="857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111111"/>
                          </a:solidFill>
                          <a:effectLst/>
                          <a:latin typeface="Arial" panose="020B0604020202020204" pitchFamily="34" charset="0"/>
                        </a:rPr>
                        <a:t>10б-Бажан Юлия</a:t>
                      </a:r>
                    </a:p>
                  </a:txBody>
                  <a:tcPr marL="857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57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930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111111"/>
                          </a:solidFill>
                          <a:effectLst/>
                          <a:latin typeface="Arial" panose="020B0604020202020204" pitchFamily="34" charset="0"/>
                        </a:rPr>
                        <a:t>10б-Крылова Наталья</a:t>
                      </a:r>
                    </a:p>
                  </a:txBody>
                  <a:tcPr marL="857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57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660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111111"/>
                          </a:solidFill>
                          <a:effectLst/>
                          <a:latin typeface="Arial" panose="020B0604020202020204" pitchFamily="34" charset="0"/>
                        </a:rPr>
                        <a:t>11а-Берестовая Анастасия</a:t>
                      </a:r>
                    </a:p>
                  </a:txBody>
                  <a:tcPr marL="857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57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6329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111111"/>
                          </a:solidFill>
                          <a:effectLst/>
                          <a:latin typeface="Arial" panose="020B0604020202020204" pitchFamily="34" charset="0"/>
                        </a:rPr>
                        <a:t>11а-Литвинова Ангелина</a:t>
                      </a:r>
                    </a:p>
                  </a:txBody>
                  <a:tcPr marL="857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57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606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111111"/>
                          </a:solidFill>
                          <a:effectLst/>
                          <a:latin typeface="Arial" panose="020B0604020202020204" pitchFamily="34" charset="0"/>
                        </a:rPr>
                        <a:t>11а-Нехлебова Мария</a:t>
                      </a:r>
                    </a:p>
                  </a:txBody>
                  <a:tcPr marL="857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57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49783">
                <a:tc rowSpan="2">
                  <a:txBody>
                    <a:bodyPr/>
                    <a:lstStyle/>
                    <a:p>
                      <a:pPr algn="l" fontAlgn="b"/>
                      <a:r>
                        <a:rPr lang="ru-RU" sz="19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Успевают</a:t>
                      </a:r>
                      <a:br>
                        <a:rPr lang="ru-RU" sz="19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ru-RU" sz="19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с одной 3</a:t>
                      </a:r>
                    </a:p>
                  </a:txBody>
                  <a:tcPr marL="857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 fontAlgn="b"/>
                      <a:r>
                        <a:rPr lang="ru-RU" sz="2000" b="0" i="0" u="none" strike="noStrike" dirty="0">
                          <a:solidFill>
                            <a:srgbClr val="111111"/>
                          </a:solidFill>
                          <a:effectLst/>
                          <a:latin typeface="Arial" panose="020B0604020202020204" pitchFamily="34" charset="0"/>
                        </a:rPr>
                        <a:t>2 </a:t>
                      </a:r>
                    </a:p>
                  </a:txBody>
                  <a:tcPr marL="857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111111"/>
                          </a:solidFill>
                          <a:effectLst/>
                          <a:latin typeface="Arial" panose="020B0604020202020204" pitchFamily="34" charset="0"/>
                        </a:rPr>
                        <a:t>10б-Снытко Ксения:</a:t>
                      </a:r>
                    </a:p>
                  </a:txBody>
                  <a:tcPr marL="857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111111"/>
                          </a:solidFill>
                          <a:effectLst/>
                          <a:latin typeface="Arial" panose="020B0604020202020204" pitchFamily="34" charset="0"/>
                        </a:rPr>
                        <a:t>Хим.</a:t>
                      </a:r>
                    </a:p>
                  </a:txBody>
                  <a:tcPr marL="857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0572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111111"/>
                          </a:solidFill>
                          <a:effectLst/>
                          <a:latin typeface="Arial" panose="020B0604020202020204" pitchFamily="34" charset="0"/>
                        </a:rPr>
                        <a:t>11а-Тютрина Екатерина:</a:t>
                      </a:r>
                    </a:p>
                  </a:txBody>
                  <a:tcPr marL="857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111111"/>
                          </a:solidFill>
                          <a:effectLst/>
                          <a:latin typeface="Arial" panose="020B0604020202020204" pitchFamily="34" charset="0"/>
                        </a:rPr>
                        <a:t>Род.яз.</a:t>
                      </a:r>
                    </a:p>
                  </a:txBody>
                  <a:tcPr marL="857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00196">
                <a:tc rowSpan="4">
                  <a:txBody>
                    <a:bodyPr/>
                    <a:lstStyle/>
                    <a:p>
                      <a:pPr algn="l" fontAlgn="b"/>
                      <a:r>
                        <a:rPr lang="ru-RU" sz="20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Неуспевающие</a:t>
                      </a:r>
                    </a:p>
                  </a:txBody>
                  <a:tcPr marL="857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l" fontAlgn="b"/>
                      <a:r>
                        <a:rPr lang="ru-RU" sz="2000" b="0" i="0" u="none" strike="noStrike" dirty="0">
                          <a:solidFill>
                            <a:srgbClr val="111111"/>
                          </a:solidFill>
                          <a:effectLst/>
                          <a:latin typeface="Arial" panose="020B0604020202020204" pitchFamily="34" charset="0"/>
                        </a:rPr>
                        <a:t>4 </a:t>
                      </a:r>
                    </a:p>
                  </a:txBody>
                  <a:tcPr marL="857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111111"/>
                          </a:solidFill>
                          <a:effectLst/>
                          <a:latin typeface="Arial" panose="020B0604020202020204" pitchFamily="34" charset="0"/>
                        </a:rPr>
                        <a:t>10а-Ермошкина Валерия:</a:t>
                      </a:r>
                    </a:p>
                  </a:txBody>
                  <a:tcPr marL="857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111111"/>
                          </a:solidFill>
                          <a:effectLst/>
                          <a:latin typeface="Arial" panose="020B0604020202020204" pitchFamily="34" charset="0"/>
                        </a:rPr>
                        <a:t>Хим. н/а</a:t>
                      </a:r>
                    </a:p>
                  </a:txBody>
                  <a:tcPr marL="857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5026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111111"/>
                          </a:solidFill>
                          <a:effectLst/>
                          <a:latin typeface="Arial" panose="020B0604020202020204" pitchFamily="34" charset="0"/>
                        </a:rPr>
                        <a:t>10а-Сабиров Даниил:</a:t>
                      </a:r>
                    </a:p>
                  </a:txBody>
                  <a:tcPr marL="857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111111"/>
                          </a:solidFill>
                          <a:effectLst/>
                          <a:latin typeface="Arial" panose="020B0604020202020204" pitchFamily="34" charset="0"/>
                        </a:rPr>
                        <a:t>Хим. н/а</a:t>
                      </a:r>
                    </a:p>
                  </a:txBody>
                  <a:tcPr marL="857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8660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111111"/>
                          </a:solidFill>
                          <a:effectLst/>
                          <a:latin typeface="Arial" panose="020B0604020202020204" pitchFamily="34" charset="0"/>
                        </a:rPr>
                        <a:t>10б-Плеханов Вячеслав:</a:t>
                      </a:r>
                    </a:p>
                  </a:txBody>
                  <a:tcPr marL="857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111111"/>
                          </a:solidFill>
                          <a:effectLst/>
                          <a:latin typeface="Arial" panose="020B0604020202020204" pitchFamily="34" charset="0"/>
                        </a:rPr>
                        <a:t>Хим. н/а</a:t>
                      </a:r>
                    </a:p>
                  </a:txBody>
                  <a:tcPr marL="857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1836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111111"/>
                          </a:solidFill>
                          <a:effectLst/>
                          <a:latin typeface="Arial" panose="020B0604020202020204" pitchFamily="34" charset="0"/>
                        </a:rPr>
                        <a:t>10б-Савицкий Константин:</a:t>
                      </a:r>
                    </a:p>
                  </a:txBody>
                  <a:tcPr marL="857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111111"/>
                          </a:solidFill>
                          <a:effectLst/>
                          <a:latin typeface="Arial" panose="020B0604020202020204" pitchFamily="34" charset="0"/>
                        </a:rPr>
                        <a:t>Хим. н/а</a:t>
                      </a:r>
                    </a:p>
                  </a:txBody>
                  <a:tcPr marL="857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55778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Абсолютная успеваемость</a:t>
                      </a:r>
                    </a:p>
                  </a:txBody>
                  <a:tcPr marL="857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91% </a:t>
                      </a:r>
                    </a:p>
                  </a:txBody>
                  <a:tcPr marL="857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39/43 уч-ся</a:t>
                      </a:r>
                    </a:p>
                  </a:txBody>
                  <a:tcPr marL="857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57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5656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Качественная успеваемость</a:t>
                      </a:r>
                    </a:p>
                  </a:txBody>
                  <a:tcPr marL="857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16% </a:t>
                      </a:r>
                    </a:p>
                  </a:txBody>
                  <a:tcPr marL="857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800" b="0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7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57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24120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Пропуски уроков</a:t>
            </a:r>
            <a:br>
              <a:rPr lang="ru-RU" dirty="0"/>
            </a:br>
            <a:endParaRPr lang="ru-RU" dirty="0"/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41404250"/>
              </p:ext>
            </p:extLst>
          </p:nvPr>
        </p:nvGraphicFramePr>
        <p:xfrm>
          <a:off x="1943100" y="2133600"/>
          <a:ext cx="6591300" cy="3778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27798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0070C0"/>
                </a:solidFill>
              </a:rPr>
              <a:t>Пропуски уроков по классам без у/п</a:t>
            </a:r>
            <a:endParaRPr lang="ru-RU" dirty="0">
              <a:solidFill>
                <a:srgbClr val="0070C0"/>
              </a:solidFill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35204510"/>
              </p:ext>
            </p:extLst>
          </p:nvPr>
        </p:nvGraphicFramePr>
        <p:xfrm>
          <a:off x="1786082" y="2235200"/>
          <a:ext cx="6591300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95650">
                  <a:extLst>
                    <a:ext uri="{9D8B030D-6E8A-4147-A177-3AD203B41FA5}">
                      <a16:colId xmlns:a16="http://schemas.microsoft.com/office/drawing/2014/main" val="2068091795"/>
                    </a:ext>
                  </a:extLst>
                </a:gridCol>
                <a:gridCol w="3295650">
                  <a:extLst>
                    <a:ext uri="{9D8B030D-6E8A-4147-A177-3AD203B41FA5}">
                      <a16:colId xmlns:a16="http://schemas.microsoft.com/office/drawing/2014/main" val="167968802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класс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Пропуски 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70470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7 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44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72983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8 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185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40571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9 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00101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10 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7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78907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11 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5361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ВСЕГО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240 уроков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23271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94536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" descr="D:\ШКОЛА\презентации\фоны для презентаций1\116-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68560" y="116632"/>
            <a:ext cx="9753600" cy="712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 descr="C:\Documents and Settings\Администратор\Рабочий стол\MC900439262[1].jpg"/>
          <p:cNvPicPr>
            <a:picLocks noChangeAspect="1" noChangeArrowheads="1"/>
          </p:cNvPicPr>
          <p:nvPr/>
        </p:nvPicPr>
        <p:blipFill>
          <a:blip r:embed="rId3"/>
          <a:srcRect t="18841" b="14493"/>
          <a:stretch>
            <a:fillRect/>
          </a:stretch>
        </p:blipFill>
        <p:spPr bwMode="auto">
          <a:xfrm>
            <a:off x="7750994" y="0"/>
            <a:ext cx="1714475" cy="1142983"/>
          </a:xfrm>
          <a:prstGeom prst="roundRect">
            <a:avLst>
              <a:gd name="adj" fmla="val 39990"/>
            </a:avLst>
          </a:prstGeom>
          <a:noFill/>
          <a:effectLst>
            <a:glow rad="101600">
              <a:srgbClr val="FDE8B5">
                <a:alpha val="60000"/>
              </a:srgbClr>
            </a:glow>
            <a:softEdge rad="127000"/>
          </a:effectLst>
        </p:spPr>
      </p:pic>
      <p:sp>
        <p:nvSpPr>
          <p:cNvPr id="5" name="TextBox 4"/>
          <p:cNvSpPr txBox="1"/>
          <p:nvPr/>
        </p:nvSpPr>
        <p:spPr>
          <a:xfrm>
            <a:off x="1285852" y="642918"/>
            <a:ext cx="5929354" cy="584775"/>
          </a:xfrm>
          <a:prstGeom prst="rect">
            <a:avLst/>
          </a:prstGeom>
          <a:solidFill>
            <a:schemeClr val="bg1"/>
          </a:solidFill>
          <a:effectLst>
            <a:glow rad="228600">
              <a:srgbClr val="FDE8B5">
                <a:alpha val="40000"/>
              </a:srgbClr>
            </a:glow>
            <a:softEdge rad="127000"/>
          </a:effectLst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Замещение уроков</a:t>
            </a:r>
            <a:endParaRPr lang="ru-RU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1547369"/>
              </p:ext>
            </p:extLst>
          </p:nvPr>
        </p:nvGraphicFramePr>
        <p:xfrm>
          <a:off x="71407" y="2054186"/>
          <a:ext cx="8358244" cy="2095616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5476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8823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6901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4522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998336">
                <a:tc>
                  <a:txBody>
                    <a:bodyPr/>
                    <a:lstStyle/>
                    <a:p>
                      <a:pPr algn="ctr"/>
                      <a:endParaRPr lang="ru-RU" sz="22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2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школа</a:t>
                      </a:r>
                      <a:endParaRPr lang="ru-RU" sz="2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2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всего</a:t>
                      </a:r>
                      <a:endParaRPr lang="ru-RU" sz="2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замещено  уроков</a:t>
                      </a:r>
                      <a:endParaRPr lang="ru-RU" sz="2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замещённых уроков</a:t>
                      </a:r>
                      <a:endParaRPr lang="ru-RU" sz="2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причина</a:t>
                      </a:r>
                      <a:endParaRPr lang="ru-RU" sz="2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1492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(вся школа)</a:t>
                      </a:r>
                    </a:p>
                    <a:p>
                      <a:pPr algn="ctr"/>
                      <a:endParaRPr lang="ru-RU" sz="2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335</a:t>
                      </a:r>
                      <a:endParaRPr lang="ru-RU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199 (60%)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136 (40%)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б\л</a:t>
                      </a:r>
                    </a:p>
                    <a:p>
                      <a:pPr algn="ctr"/>
                      <a:endParaRPr lang="ru-RU" sz="2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10518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829" y="167327"/>
            <a:ext cx="9021171" cy="160688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337" y="1980578"/>
            <a:ext cx="8843663" cy="152689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081" y="3812292"/>
            <a:ext cx="8584441" cy="146939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109" y="5395433"/>
            <a:ext cx="8516117" cy="1360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0267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Количество учащихся</a:t>
            </a:r>
            <a:endParaRPr lang="ru-RU" dirty="0"/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78722946"/>
              </p:ext>
            </p:extLst>
          </p:nvPr>
        </p:nvGraphicFramePr>
        <p:xfrm>
          <a:off x="1666009" y="1754909"/>
          <a:ext cx="6591300" cy="3778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76842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i="1" dirty="0">
                <a:solidFill>
                  <a:srgbClr val="006600"/>
                </a:solidFill>
                <a:latin typeface="Calibri" panose="020F050202020403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Функциональная</a:t>
            </a:r>
            <a:r>
              <a:rPr lang="ru-RU" b="1" i="1" spc="-75" dirty="0">
                <a:solidFill>
                  <a:srgbClr val="006600"/>
                </a:solidFill>
                <a:latin typeface="Calibri" panose="020F050202020403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ru-RU" b="1" i="1" dirty="0">
                <a:solidFill>
                  <a:srgbClr val="006600"/>
                </a:solidFill>
                <a:latin typeface="Calibri" panose="020F050202020403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грамотность</a:t>
            </a:r>
            <a:r>
              <a:rPr lang="ru-RU" b="1" i="1" spc="-50" dirty="0">
                <a:solidFill>
                  <a:srgbClr val="006600"/>
                </a:solidFill>
                <a:latin typeface="Calibri" panose="020F050202020403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ru-RU" b="1" i="1" dirty="0">
                <a:solidFill>
                  <a:srgbClr val="006600"/>
                </a:solidFill>
                <a:latin typeface="Calibri" panose="020F050202020403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школьников</a:t>
            </a:r>
            <a:r>
              <a:rPr lang="ru-RU" b="1" i="1" spc="-65" dirty="0">
                <a:solidFill>
                  <a:srgbClr val="006600"/>
                </a:solidFill>
                <a:latin typeface="Calibri" panose="020F050202020403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ru-RU" b="1" i="1" dirty="0">
                <a:solidFill>
                  <a:srgbClr val="006600"/>
                </a:solidFill>
                <a:latin typeface="Calibri" panose="020F050202020403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в</a:t>
            </a:r>
            <a:r>
              <a:rPr lang="ru-RU" b="1" i="1" spc="-705" dirty="0">
                <a:solidFill>
                  <a:srgbClr val="006600"/>
                </a:solidFill>
                <a:latin typeface="Calibri" panose="020F050202020403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ru-RU" b="1" i="1" dirty="0">
                <a:solidFill>
                  <a:srgbClr val="006600"/>
                </a:solidFill>
                <a:latin typeface="Calibri" panose="020F050202020403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свете</a:t>
            </a:r>
            <a:r>
              <a:rPr lang="ru-RU" b="1" i="1" spc="-5" dirty="0">
                <a:solidFill>
                  <a:srgbClr val="006600"/>
                </a:solidFill>
                <a:latin typeface="Calibri" panose="020F050202020403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ru-RU" b="1" i="1" dirty="0">
                <a:solidFill>
                  <a:srgbClr val="006600"/>
                </a:solidFill>
                <a:latin typeface="Calibri" panose="020F050202020403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ФГОС:</a:t>
            </a:r>
            <a:r>
              <a:rPr lang="ru-RU" b="1" i="1" spc="15" dirty="0">
                <a:solidFill>
                  <a:srgbClr val="006600"/>
                </a:solidFill>
                <a:latin typeface="Calibri" panose="020F050202020403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ru-RU" b="1" i="1" dirty="0">
                <a:solidFill>
                  <a:srgbClr val="006600"/>
                </a:solidFill>
                <a:latin typeface="Calibri" panose="020F050202020403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способы</a:t>
            </a:r>
            <a:r>
              <a:rPr lang="ru-RU" b="1" i="1" spc="-45" dirty="0">
                <a:solidFill>
                  <a:srgbClr val="006600"/>
                </a:solidFill>
                <a:latin typeface="Calibri" panose="020F050202020403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ru-RU" b="1" i="1" dirty="0">
                <a:solidFill>
                  <a:srgbClr val="006600"/>
                </a:solidFill>
                <a:latin typeface="Calibri" panose="020F050202020403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формирования</a:t>
            </a:r>
            <a:endParaRPr lang="ru-RU" dirty="0"/>
          </a:p>
        </p:txBody>
      </p:sp>
      <p:pic>
        <p:nvPicPr>
          <p:cNvPr id="6" name="image1.png" descr="https://bipbap.ru/wp-content/uploads/2018/02/0_14ab8d_8403501c_orig-4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729553" y="2674961"/>
            <a:ext cx="4372259" cy="3234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65109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962665" y="377574"/>
            <a:ext cx="614142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rgbClr val="FF000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</a:rPr>
              <a:t>Что</a:t>
            </a:r>
            <a:r>
              <a:rPr lang="ru-RU" sz="2800" spc="-75" dirty="0">
                <a:solidFill>
                  <a:srgbClr val="FF000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</a:rPr>
              <a:t> </a:t>
            </a:r>
            <a:r>
              <a:rPr lang="ru-RU" sz="2800" dirty="0">
                <a:solidFill>
                  <a:srgbClr val="FF000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</a:rPr>
              <a:t>такое</a:t>
            </a:r>
            <a:r>
              <a:rPr lang="ru-RU" sz="2800" spc="-60" dirty="0">
                <a:solidFill>
                  <a:srgbClr val="FF000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</a:rPr>
              <a:t> </a:t>
            </a:r>
            <a:r>
              <a:rPr lang="ru-RU" sz="2800" dirty="0">
                <a:solidFill>
                  <a:srgbClr val="FF000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</a:rPr>
              <a:t>функциональная</a:t>
            </a:r>
            <a:r>
              <a:rPr lang="ru-RU" sz="2800" spc="-65" dirty="0">
                <a:solidFill>
                  <a:srgbClr val="FF000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</a:rPr>
              <a:t> </a:t>
            </a:r>
            <a:r>
              <a:rPr lang="ru-RU" sz="2800" dirty="0">
                <a:solidFill>
                  <a:srgbClr val="FF000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</a:rPr>
              <a:t>грамотность?</a:t>
            </a:r>
            <a:endParaRPr lang="ru-RU" sz="2800" dirty="0">
              <a:solidFill>
                <a:srgbClr val="FF0000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91" y="1331681"/>
            <a:ext cx="9120509" cy="287452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125" y="4416572"/>
            <a:ext cx="8584442" cy="1955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27485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96787" y="227448"/>
            <a:ext cx="705926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rgbClr val="00660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</a:rPr>
              <a:t>Виды</a:t>
            </a:r>
            <a:r>
              <a:rPr lang="ru-RU" sz="3200" spc="-105" dirty="0">
                <a:solidFill>
                  <a:srgbClr val="00660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</a:rPr>
              <a:t> </a:t>
            </a:r>
            <a:r>
              <a:rPr lang="ru-RU" sz="3200" dirty="0">
                <a:solidFill>
                  <a:srgbClr val="00660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</a:rPr>
              <a:t>функциональной</a:t>
            </a:r>
            <a:r>
              <a:rPr lang="ru-RU" sz="3200" spc="-60" dirty="0">
                <a:solidFill>
                  <a:srgbClr val="00660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</a:rPr>
              <a:t> </a:t>
            </a:r>
            <a:r>
              <a:rPr lang="ru-RU" sz="3200" dirty="0" smtClean="0">
                <a:solidFill>
                  <a:srgbClr val="00660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</a:rPr>
              <a:t>грамотности</a:t>
            </a:r>
          </a:p>
          <a:p>
            <a:pPr algn="ctr"/>
            <a:r>
              <a:rPr lang="ru-RU" sz="3200" dirty="0" smtClean="0">
                <a:solidFill>
                  <a:srgbClr val="00660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</a:rPr>
              <a:t>6 направлений</a:t>
            </a:r>
            <a:endParaRPr lang="ru-RU" sz="32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3034779"/>
              </p:ext>
            </p:extLst>
          </p:nvPr>
        </p:nvGraphicFramePr>
        <p:xfrm>
          <a:off x="491320" y="1581793"/>
          <a:ext cx="7942996" cy="4041084"/>
        </p:xfrm>
        <a:graphic>
          <a:graphicData uri="http://schemas.openxmlformats.org/drawingml/2006/table">
            <a:tbl>
              <a:tblPr firstRow="1" firstCol="1" bandRow="1"/>
              <a:tblGrid>
                <a:gridCol w="37060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902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4666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78844">
                <a:tc gridSpan="3"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Ответственные (рабочая</a:t>
                      </a:r>
                      <a:r>
                        <a:rPr lang="ru-RU" sz="20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группа)</a:t>
                      </a: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 вопросы формирования отдельных направлений функциональной грамотности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5B9BD5"/>
                      </a:solidFill>
                    </a:lnT>
                    <a:lnB w="12700" cmpd="sng">
                      <a:solidFill>
                        <a:srgbClr val="5B9BD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0849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Читательская грамотность</a:t>
                      </a:r>
                      <a:endParaRPr lang="ru-RU" sz="20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5B9BD5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Мазуренко Н.Н.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5B9BD5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5B9BD5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9422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Математическая грамотность</a:t>
                      </a:r>
                      <a:endParaRPr lang="ru-RU" sz="20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Примак С.А.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70849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Естественнонаучная грамотность</a:t>
                      </a:r>
                      <a:endParaRPr lang="ru-RU" sz="20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Мунько</a:t>
                      </a: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Т.В.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70849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Финансовая грамотность</a:t>
                      </a:r>
                      <a:endParaRPr lang="ru-RU" sz="20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Фагина</a:t>
                      </a: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Л.В.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9422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Глобальные компетенции</a:t>
                      </a:r>
                      <a:endParaRPr lang="ru-RU" sz="20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Митрошина</a:t>
                      </a:r>
                      <a:r>
                        <a:rPr lang="ru-RU" sz="2000" baseline="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М.Р.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70849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Креативное мышление</a:t>
                      </a:r>
                      <a:endParaRPr lang="ru-RU" sz="20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solidFill>
                        <a:srgbClr val="5B9BD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Липча</a:t>
                      </a: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Т.А.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solidFill>
                        <a:srgbClr val="5B9BD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solidFill>
                        <a:srgbClr val="5B9BD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06929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241945" y="614150"/>
            <a:ext cx="758815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мониторинга:</a:t>
            </a:r>
          </a:p>
          <a:p>
            <a:endParaRPr lang="ru-RU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2021-2022 учебном году мониторинг проводится в 2х этапах </a:t>
            </a:r>
            <a:r>
              <a:rPr lang="ru-RU" dirty="0"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(стартовая диагностика)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–октябрь и </a:t>
            </a:r>
            <a:r>
              <a:rPr lang="ru-RU" dirty="0" smtClean="0"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(итоговая </a:t>
            </a:r>
            <a:r>
              <a:rPr lang="ru-RU" dirty="0"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диагностика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?????) –март (конец 3 четверти) в 8-9 классах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направлениям (в каждом цикле одному из них уделяется основное внимание):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 читательская грамотность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 естественнонаучная грамотность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 математическая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грамотность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705969" y="3799569"/>
            <a:ext cx="646904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200"/>
              </a:spcBef>
              <a:spcAft>
                <a:spcPts val="0"/>
              </a:spcAft>
            </a:pP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Новый цикл исследования PISA проходит в 2021-22 году, основное внимание в нем будет уделено математической грамотности, а в качестве дополнительного направления впервые будет исследоваться креативность мышления учащихся.</a:t>
            </a:r>
            <a:endParaRPr lang="ru-RU" sz="24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993259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5"/>
          <p:cNvGrpSpPr>
            <a:grpSpLocks/>
          </p:cNvGrpSpPr>
          <p:nvPr/>
        </p:nvGrpSpPr>
        <p:grpSpPr bwMode="auto">
          <a:xfrm>
            <a:off x="218365" y="136478"/>
            <a:ext cx="8793542" cy="6447643"/>
            <a:chOff x="510" y="298"/>
            <a:chExt cx="13450" cy="9480"/>
          </a:xfrm>
        </p:grpSpPr>
        <p:pic>
          <p:nvPicPr>
            <p:cNvPr id="4102" name="Picture 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0" y="2602"/>
              <a:ext cx="13450" cy="7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03" name="Picture 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97" y="297"/>
              <a:ext cx="10228" cy="23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84633065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23833" y="300251"/>
            <a:ext cx="7974842" cy="3616655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rgbClr val="006600"/>
                </a:solidFill>
                <a:latin typeface="Arial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1. Компетенции</a:t>
            </a:r>
            <a:r>
              <a:rPr lang="ru-RU" sz="2000" spc="-55" dirty="0" smtClean="0">
                <a:solidFill>
                  <a:srgbClr val="006600"/>
                </a:solidFill>
                <a:latin typeface="Arial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ru-RU" sz="2000" dirty="0">
                <a:solidFill>
                  <a:srgbClr val="006600"/>
                </a:solidFill>
                <a:latin typeface="Arial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и</a:t>
            </a:r>
            <a:r>
              <a:rPr lang="ru-RU" sz="2000" spc="-90" dirty="0">
                <a:solidFill>
                  <a:srgbClr val="006600"/>
                </a:solidFill>
                <a:latin typeface="Arial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ru-RU" sz="2000" dirty="0">
                <a:solidFill>
                  <a:srgbClr val="006600"/>
                </a:solidFill>
                <a:latin typeface="Arial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умения</a:t>
            </a:r>
            <a:r>
              <a:rPr lang="ru-RU" sz="2000" spc="-45" dirty="0">
                <a:solidFill>
                  <a:srgbClr val="006600"/>
                </a:solidFill>
                <a:latin typeface="Arial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ru-RU" sz="2000" dirty="0">
                <a:solidFill>
                  <a:srgbClr val="006600"/>
                </a:solidFill>
                <a:latin typeface="Arial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читательской</a:t>
            </a:r>
            <a:r>
              <a:rPr lang="ru-RU" sz="2000" spc="-40" dirty="0">
                <a:solidFill>
                  <a:srgbClr val="006600"/>
                </a:solidFill>
                <a:latin typeface="Arial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ru-RU" sz="2000" dirty="0" smtClean="0">
                <a:solidFill>
                  <a:srgbClr val="006600"/>
                </a:solidFill>
                <a:latin typeface="Arial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грамотности</a:t>
            </a:r>
            <a:br>
              <a:rPr lang="ru-RU" sz="2000" dirty="0" smtClean="0">
                <a:solidFill>
                  <a:srgbClr val="006600"/>
                </a:solidFill>
                <a:latin typeface="Arial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</a:br>
            <a:r>
              <a:rPr lang="ru-RU" sz="2000" dirty="0" smtClean="0">
                <a:solidFill>
                  <a:srgbClr val="006600"/>
                </a:solidFill>
                <a:latin typeface="Arial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2. </a:t>
            </a:r>
            <a:r>
              <a:rPr lang="ru-RU" sz="2000" dirty="0" smtClean="0">
                <a:solidFill>
                  <a:srgbClr val="0066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Компетенции</a:t>
            </a:r>
            <a:r>
              <a:rPr lang="ru-RU" sz="2000" spc="-10" dirty="0" smtClean="0">
                <a:solidFill>
                  <a:srgbClr val="0066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ru-RU" sz="2000" dirty="0">
                <a:solidFill>
                  <a:srgbClr val="0066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и</a:t>
            </a:r>
            <a:r>
              <a:rPr lang="ru-RU" sz="2000" spc="-45" dirty="0">
                <a:solidFill>
                  <a:srgbClr val="0066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ru-RU" sz="2000" dirty="0">
                <a:solidFill>
                  <a:srgbClr val="0066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умения</a:t>
            </a:r>
            <a:r>
              <a:rPr lang="ru-RU" sz="2000" spc="-15" dirty="0">
                <a:solidFill>
                  <a:srgbClr val="0066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ru-RU" sz="2000" dirty="0" smtClean="0">
                <a:solidFill>
                  <a:srgbClr val="0066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ЕНГ</a:t>
            </a:r>
            <a:br>
              <a:rPr lang="ru-RU" sz="2000" dirty="0" smtClean="0">
                <a:solidFill>
                  <a:srgbClr val="006600"/>
                </a:solidFill>
                <a:latin typeface="Arial" panose="020B0604020202020204" pitchFamily="34" charset="0"/>
                <a:ea typeface="Arial" panose="020B0604020202020204" pitchFamily="34" charset="0"/>
              </a:rPr>
            </a:br>
            <a:r>
              <a:rPr lang="ru-RU" sz="2000" dirty="0" smtClean="0">
                <a:solidFill>
                  <a:srgbClr val="0066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3. </a:t>
            </a:r>
            <a:r>
              <a:rPr lang="ru-RU" sz="2000" dirty="0" smtClean="0">
                <a:solidFill>
                  <a:srgbClr val="00660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</a:rPr>
              <a:t>Компетенции</a:t>
            </a:r>
            <a:r>
              <a:rPr lang="ru-RU" sz="2000" spc="-135" dirty="0" smtClean="0">
                <a:solidFill>
                  <a:srgbClr val="00660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</a:rPr>
              <a:t> </a:t>
            </a:r>
            <a:r>
              <a:rPr lang="ru-RU" sz="2000" dirty="0">
                <a:solidFill>
                  <a:srgbClr val="00660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</a:rPr>
              <a:t>математической</a:t>
            </a:r>
            <a:r>
              <a:rPr lang="ru-RU" sz="2000" spc="-125" dirty="0">
                <a:solidFill>
                  <a:srgbClr val="00660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</a:rPr>
              <a:t> </a:t>
            </a:r>
            <a:r>
              <a:rPr lang="ru-RU" sz="2000" dirty="0">
                <a:solidFill>
                  <a:srgbClr val="00660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</a:rPr>
              <a:t>грамотности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b="1" dirty="0">
                <a:latin typeface="Arial" panose="020B0604020202020204" pitchFamily="34" charset="0"/>
                <a:ea typeface="Arial" panose="020B0604020202020204" pitchFamily="34" charset="0"/>
              </a:rPr>
              <a:t/>
            </a:r>
            <a:br>
              <a:rPr lang="ru-RU" b="1" dirty="0">
                <a:latin typeface="Arial" panose="020B0604020202020204" pitchFamily="34" charset="0"/>
                <a:ea typeface="Arial" panose="020B0604020202020204" pitchFamily="34" charset="0"/>
              </a:rPr>
            </a:br>
            <a:endParaRPr lang="ru-RU" dirty="0"/>
          </a:p>
        </p:txBody>
      </p:sp>
      <p:sp>
        <p:nvSpPr>
          <p:cNvPr id="5" name="Rectangle 18"/>
          <p:cNvSpPr>
            <a:spLocks noChangeArrowheads="1"/>
          </p:cNvSpPr>
          <p:nvPr/>
        </p:nvSpPr>
        <p:spPr bwMode="auto">
          <a:xfrm>
            <a:off x="491320" y="203351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pSp>
        <p:nvGrpSpPr>
          <p:cNvPr id="6" name="Group 1"/>
          <p:cNvGrpSpPr>
            <a:grpSpLocks/>
          </p:cNvGrpSpPr>
          <p:nvPr/>
        </p:nvGrpSpPr>
        <p:grpSpPr bwMode="auto">
          <a:xfrm>
            <a:off x="491320" y="2033515"/>
            <a:ext cx="8189913" cy="3408363"/>
            <a:chOff x="0" y="0"/>
            <a:chExt cx="12898" cy="5367"/>
          </a:xfrm>
        </p:grpSpPr>
        <p:sp>
          <p:nvSpPr>
            <p:cNvPr id="7" name="AutoShape 17"/>
            <p:cNvSpPr>
              <a:spLocks/>
            </p:cNvSpPr>
            <p:nvPr/>
          </p:nvSpPr>
          <p:spPr bwMode="auto">
            <a:xfrm>
              <a:off x="2872" y="2049"/>
              <a:ext cx="6607" cy="930"/>
            </a:xfrm>
            <a:custGeom>
              <a:avLst/>
              <a:gdLst>
                <a:gd name="T0" fmla="+- 0 6271 2873"/>
                <a:gd name="T1" fmla="*/ T0 w 6607"/>
                <a:gd name="T2" fmla="+- 0 2050 2050"/>
                <a:gd name="T3" fmla="*/ 2050 h 930"/>
                <a:gd name="T4" fmla="+- 0 6271 2873"/>
                <a:gd name="T5" fmla="*/ T4 w 6607"/>
                <a:gd name="T6" fmla="+- 0 2683 2050"/>
                <a:gd name="T7" fmla="*/ 2683 h 930"/>
                <a:gd name="T8" fmla="+- 0 9479 2873"/>
                <a:gd name="T9" fmla="*/ T8 w 6607"/>
                <a:gd name="T10" fmla="+- 0 2683 2050"/>
                <a:gd name="T11" fmla="*/ 2683 h 930"/>
                <a:gd name="T12" fmla="+- 0 9479 2873"/>
                <a:gd name="T13" fmla="*/ T12 w 6607"/>
                <a:gd name="T14" fmla="+- 0 2979 2050"/>
                <a:gd name="T15" fmla="*/ 2979 h 930"/>
                <a:gd name="T16" fmla="+- 0 6271 2873"/>
                <a:gd name="T17" fmla="*/ T16 w 6607"/>
                <a:gd name="T18" fmla="+- 0 2050 2050"/>
                <a:gd name="T19" fmla="*/ 2050 h 930"/>
                <a:gd name="T20" fmla="+- 0 6271 2873"/>
                <a:gd name="T21" fmla="*/ T20 w 6607"/>
                <a:gd name="T22" fmla="+- 0 2683 2050"/>
                <a:gd name="T23" fmla="*/ 2683 h 930"/>
                <a:gd name="T24" fmla="+- 0 2873 2873"/>
                <a:gd name="T25" fmla="*/ T24 w 6607"/>
                <a:gd name="T26" fmla="+- 0 2683 2050"/>
                <a:gd name="T27" fmla="*/ 2683 h 930"/>
                <a:gd name="T28" fmla="+- 0 2873 2873"/>
                <a:gd name="T29" fmla="*/ T28 w 6607"/>
                <a:gd name="T30" fmla="+- 0 2979 2050"/>
                <a:gd name="T31" fmla="*/ 2979 h 93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</a:cxnLst>
              <a:rect l="0" t="0" r="r" b="b"/>
              <a:pathLst>
                <a:path w="6607" h="930">
                  <a:moveTo>
                    <a:pt x="3398" y="0"/>
                  </a:moveTo>
                  <a:lnTo>
                    <a:pt x="3398" y="633"/>
                  </a:lnTo>
                  <a:lnTo>
                    <a:pt x="6606" y="633"/>
                  </a:lnTo>
                  <a:lnTo>
                    <a:pt x="6606" y="929"/>
                  </a:lnTo>
                  <a:moveTo>
                    <a:pt x="3398" y="0"/>
                  </a:moveTo>
                  <a:lnTo>
                    <a:pt x="3398" y="633"/>
                  </a:lnTo>
                  <a:lnTo>
                    <a:pt x="0" y="633"/>
                  </a:lnTo>
                  <a:lnTo>
                    <a:pt x="0" y="929"/>
                  </a:lnTo>
                </a:path>
              </a:pathLst>
            </a:custGeom>
            <a:noFill/>
            <a:ln w="25400">
              <a:solidFill>
                <a:srgbClr val="4AACC5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" name="Freeform 16"/>
            <p:cNvSpPr>
              <a:spLocks/>
            </p:cNvSpPr>
            <p:nvPr/>
          </p:nvSpPr>
          <p:spPr bwMode="auto">
            <a:xfrm>
              <a:off x="4673" y="20"/>
              <a:ext cx="3197" cy="2030"/>
            </a:xfrm>
            <a:custGeom>
              <a:avLst/>
              <a:gdLst>
                <a:gd name="T0" fmla="+- 0 7667 4673"/>
                <a:gd name="T1" fmla="*/ T0 w 3197"/>
                <a:gd name="T2" fmla="+- 0 20 20"/>
                <a:gd name="T3" fmla="*/ 20 h 2030"/>
                <a:gd name="T4" fmla="+- 0 4876 4673"/>
                <a:gd name="T5" fmla="*/ T4 w 3197"/>
                <a:gd name="T6" fmla="+- 0 20 20"/>
                <a:gd name="T7" fmla="*/ 20 h 2030"/>
                <a:gd name="T8" fmla="+- 0 4797 4673"/>
                <a:gd name="T9" fmla="*/ T8 w 3197"/>
                <a:gd name="T10" fmla="+- 0 36 20"/>
                <a:gd name="T11" fmla="*/ 36 h 2030"/>
                <a:gd name="T12" fmla="+- 0 4733 4673"/>
                <a:gd name="T13" fmla="*/ T12 w 3197"/>
                <a:gd name="T14" fmla="+- 0 79 20"/>
                <a:gd name="T15" fmla="*/ 79 h 2030"/>
                <a:gd name="T16" fmla="+- 0 4689 4673"/>
                <a:gd name="T17" fmla="*/ T16 w 3197"/>
                <a:gd name="T18" fmla="+- 0 144 20"/>
                <a:gd name="T19" fmla="*/ 144 h 2030"/>
                <a:gd name="T20" fmla="+- 0 4673 4673"/>
                <a:gd name="T21" fmla="*/ T20 w 3197"/>
                <a:gd name="T22" fmla="+- 0 223 20"/>
                <a:gd name="T23" fmla="*/ 223 h 2030"/>
                <a:gd name="T24" fmla="+- 0 4673 4673"/>
                <a:gd name="T25" fmla="*/ T24 w 3197"/>
                <a:gd name="T26" fmla="+- 0 1847 20"/>
                <a:gd name="T27" fmla="*/ 1847 h 2030"/>
                <a:gd name="T28" fmla="+- 0 4689 4673"/>
                <a:gd name="T29" fmla="*/ T28 w 3197"/>
                <a:gd name="T30" fmla="+- 0 1926 20"/>
                <a:gd name="T31" fmla="*/ 1926 h 2030"/>
                <a:gd name="T32" fmla="+- 0 4733 4673"/>
                <a:gd name="T33" fmla="*/ T32 w 3197"/>
                <a:gd name="T34" fmla="+- 0 1990 20"/>
                <a:gd name="T35" fmla="*/ 1990 h 2030"/>
                <a:gd name="T36" fmla="+- 0 4797 4673"/>
                <a:gd name="T37" fmla="*/ T36 w 3197"/>
                <a:gd name="T38" fmla="+- 0 2034 20"/>
                <a:gd name="T39" fmla="*/ 2034 h 2030"/>
                <a:gd name="T40" fmla="+- 0 4876 4673"/>
                <a:gd name="T41" fmla="*/ T40 w 3197"/>
                <a:gd name="T42" fmla="+- 0 2050 20"/>
                <a:gd name="T43" fmla="*/ 2050 h 2030"/>
                <a:gd name="T44" fmla="+- 0 7667 4673"/>
                <a:gd name="T45" fmla="*/ T44 w 3197"/>
                <a:gd name="T46" fmla="+- 0 2050 20"/>
                <a:gd name="T47" fmla="*/ 2050 h 2030"/>
                <a:gd name="T48" fmla="+- 0 7745 4673"/>
                <a:gd name="T49" fmla="*/ T48 w 3197"/>
                <a:gd name="T50" fmla="+- 0 2034 20"/>
                <a:gd name="T51" fmla="*/ 2034 h 2030"/>
                <a:gd name="T52" fmla="+- 0 7810 4673"/>
                <a:gd name="T53" fmla="*/ T52 w 3197"/>
                <a:gd name="T54" fmla="+- 0 1990 20"/>
                <a:gd name="T55" fmla="*/ 1990 h 2030"/>
                <a:gd name="T56" fmla="+- 0 7853 4673"/>
                <a:gd name="T57" fmla="*/ T56 w 3197"/>
                <a:gd name="T58" fmla="+- 0 1926 20"/>
                <a:gd name="T59" fmla="*/ 1926 h 2030"/>
                <a:gd name="T60" fmla="+- 0 7869 4673"/>
                <a:gd name="T61" fmla="*/ T60 w 3197"/>
                <a:gd name="T62" fmla="+- 0 1847 20"/>
                <a:gd name="T63" fmla="*/ 1847 h 2030"/>
                <a:gd name="T64" fmla="+- 0 7869 4673"/>
                <a:gd name="T65" fmla="*/ T64 w 3197"/>
                <a:gd name="T66" fmla="+- 0 223 20"/>
                <a:gd name="T67" fmla="*/ 223 h 2030"/>
                <a:gd name="T68" fmla="+- 0 7853 4673"/>
                <a:gd name="T69" fmla="*/ T68 w 3197"/>
                <a:gd name="T70" fmla="+- 0 144 20"/>
                <a:gd name="T71" fmla="*/ 144 h 2030"/>
                <a:gd name="T72" fmla="+- 0 7810 4673"/>
                <a:gd name="T73" fmla="*/ T72 w 3197"/>
                <a:gd name="T74" fmla="+- 0 79 20"/>
                <a:gd name="T75" fmla="*/ 79 h 2030"/>
                <a:gd name="T76" fmla="+- 0 7745 4673"/>
                <a:gd name="T77" fmla="*/ T76 w 3197"/>
                <a:gd name="T78" fmla="+- 0 36 20"/>
                <a:gd name="T79" fmla="*/ 36 h 2030"/>
                <a:gd name="T80" fmla="+- 0 7667 4673"/>
                <a:gd name="T81" fmla="*/ T80 w 3197"/>
                <a:gd name="T82" fmla="+- 0 20 20"/>
                <a:gd name="T83" fmla="*/ 20 h 203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</a:cxnLst>
              <a:rect l="0" t="0" r="r" b="b"/>
              <a:pathLst>
                <a:path w="3197" h="2030">
                  <a:moveTo>
                    <a:pt x="2994" y="0"/>
                  </a:moveTo>
                  <a:lnTo>
                    <a:pt x="203" y="0"/>
                  </a:lnTo>
                  <a:lnTo>
                    <a:pt x="124" y="16"/>
                  </a:lnTo>
                  <a:lnTo>
                    <a:pt x="60" y="59"/>
                  </a:lnTo>
                  <a:lnTo>
                    <a:pt x="16" y="124"/>
                  </a:lnTo>
                  <a:lnTo>
                    <a:pt x="0" y="203"/>
                  </a:lnTo>
                  <a:lnTo>
                    <a:pt x="0" y="1827"/>
                  </a:lnTo>
                  <a:lnTo>
                    <a:pt x="16" y="1906"/>
                  </a:lnTo>
                  <a:lnTo>
                    <a:pt x="60" y="1970"/>
                  </a:lnTo>
                  <a:lnTo>
                    <a:pt x="124" y="2014"/>
                  </a:lnTo>
                  <a:lnTo>
                    <a:pt x="203" y="2030"/>
                  </a:lnTo>
                  <a:lnTo>
                    <a:pt x="2994" y="2030"/>
                  </a:lnTo>
                  <a:lnTo>
                    <a:pt x="3072" y="2014"/>
                  </a:lnTo>
                  <a:lnTo>
                    <a:pt x="3137" y="1970"/>
                  </a:lnTo>
                  <a:lnTo>
                    <a:pt x="3180" y="1906"/>
                  </a:lnTo>
                  <a:lnTo>
                    <a:pt x="3196" y="1827"/>
                  </a:lnTo>
                  <a:lnTo>
                    <a:pt x="3196" y="203"/>
                  </a:lnTo>
                  <a:lnTo>
                    <a:pt x="3180" y="124"/>
                  </a:lnTo>
                  <a:lnTo>
                    <a:pt x="3137" y="59"/>
                  </a:lnTo>
                  <a:lnTo>
                    <a:pt x="3072" y="16"/>
                  </a:lnTo>
                  <a:lnTo>
                    <a:pt x="2994" y="0"/>
                  </a:lnTo>
                  <a:close/>
                </a:path>
              </a:pathLst>
            </a:custGeom>
            <a:solidFill>
              <a:srgbClr val="9BBA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" name="Freeform 15"/>
            <p:cNvSpPr>
              <a:spLocks/>
            </p:cNvSpPr>
            <p:nvPr/>
          </p:nvSpPr>
          <p:spPr bwMode="auto">
            <a:xfrm>
              <a:off x="4673" y="20"/>
              <a:ext cx="3197" cy="2030"/>
            </a:xfrm>
            <a:custGeom>
              <a:avLst/>
              <a:gdLst>
                <a:gd name="T0" fmla="+- 0 4673 4673"/>
                <a:gd name="T1" fmla="*/ T0 w 3197"/>
                <a:gd name="T2" fmla="+- 0 223 20"/>
                <a:gd name="T3" fmla="*/ 223 h 2030"/>
                <a:gd name="T4" fmla="+- 0 4689 4673"/>
                <a:gd name="T5" fmla="*/ T4 w 3197"/>
                <a:gd name="T6" fmla="+- 0 144 20"/>
                <a:gd name="T7" fmla="*/ 144 h 2030"/>
                <a:gd name="T8" fmla="+- 0 4733 4673"/>
                <a:gd name="T9" fmla="*/ T8 w 3197"/>
                <a:gd name="T10" fmla="+- 0 79 20"/>
                <a:gd name="T11" fmla="*/ 79 h 2030"/>
                <a:gd name="T12" fmla="+- 0 4797 4673"/>
                <a:gd name="T13" fmla="*/ T12 w 3197"/>
                <a:gd name="T14" fmla="+- 0 36 20"/>
                <a:gd name="T15" fmla="*/ 36 h 2030"/>
                <a:gd name="T16" fmla="+- 0 4876 4673"/>
                <a:gd name="T17" fmla="*/ T16 w 3197"/>
                <a:gd name="T18" fmla="+- 0 20 20"/>
                <a:gd name="T19" fmla="*/ 20 h 2030"/>
                <a:gd name="T20" fmla="+- 0 7667 4673"/>
                <a:gd name="T21" fmla="*/ T20 w 3197"/>
                <a:gd name="T22" fmla="+- 0 20 20"/>
                <a:gd name="T23" fmla="*/ 20 h 2030"/>
                <a:gd name="T24" fmla="+- 0 7745 4673"/>
                <a:gd name="T25" fmla="*/ T24 w 3197"/>
                <a:gd name="T26" fmla="+- 0 36 20"/>
                <a:gd name="T27" fmla="*/ 36 h 2030"/>
                <a:gd name="T28" fmla="+- 0 7810 4673"/>
                <a:gd name="T29" fmla="*/ T28 w 3197"/>
                <a:gd name="T30" fmla="+- 0 79 20"/>
                <a:gd name="T31" fmla="*/ 79 h 2030"/>
                <a:gd name="T32" fmla="+- 0 7853 4673"/>
                <a:gd name="T33" fmla="*/ T32 w 3197"/>
                <a:gd name="T34" fmla="+- 0 144 20"/>
                <a:gd name="T35" fmla="*/ 144 h 2030"/>
                <a:gd name="T36" fmla="+- 0 7869 4673"/>
                <a:gd name="T37" fmla="*/ T36 w 3197"/>
                <a:gd name="T38" fmla="+- 0 223 20"/>
                <a:gd name="T39" fmla="*/ 223 h 2030"/>
                <a:gd name="T40" fmla="+- 0 7869 4673"/>
                <a:gd name="T41" fmla="*/ T40 w 3197"/>
                <a:gd name="T42" fmla="+- 0 1847 20"/>
                <a:gd name="T43" fmla="*/ 1847 h 2030"/>
                <a:gd name="T44" fmla="+- 0 7853 4673"/>
                <a:gd name="T45" fmla="*/ T44 w 3197"/>
                <a:gd name="T46" fmla="+- 0 1926 20"/>
                <a:gd name="T47" fmla="*/ 1926 h 2030"/>
                <a:gd name="T48" fmla="+- 0 7810 4673"/>
                <a:gd name="T49" fmla="*/ T48 w 3197"/>
                <a:gd name="T50" fmla="+- 0 1990 20"/>
                <a:gd name="T51" fmla="*/ 1990 h 2030"/>
                <a:gd name="T52" fmla="+- 0 7745 4673"/>
                <a:gd name="T53" fmla="*/ T52 w 3197"/>
                <a:gd name="T54" fmla="+- 0 2034 20"/>
                <a:gd name="T55" fmla="*/ 2034 h 2030"/>
                <a:gd name="T56" fmla="+- 0 7667 4673"/>
                <a:gd name="T57" fmla="*/ T56 w 3197"/>
                <a:gd name="T58" fmla="+- 0 2050 20"/>
                <a:gd name="T59" fmla="*/ 2050 h 2030"/>
                <a:gd name="T60" fmla="+- 0 4876 4673"/>
                <a:gd name="T61" fmla="*/ T60 w 3197"/>
                <a:gd name="T62" fmla="+- 0 2050 20"/>
                <a:gd name="T63" fmla="*/ 2050 h 2030"/>
                <a:gd name="T64" fmla="+- 0 4797 4673"/>
                <a:gd name="T65" fmla="*/ T64 w 3197"/>
                <a:gd name="T66" fmla="+- 0 2034 20"/>
                <a:gd name="T67" fmla="*/ 2034 h 2030"/>
                <a:gd name="T68" fmla="+- 0 4733 4673"/>
                <a:gd name="T69" fmla="*/ T68 w 3197"/>
                <a:gd name="T70" fmla="+- 0 1990 20"/>
                <a:gd name="T71" fmla="*/ 1990 h 2030"/>
                <a:gd name="T72" fmla="+- 0 4689 4673"/>
                <a:gd name="T73" fmla="*/ T72 w 3197"/>
                <a:gd name="T74" fmla="+- 0 1926 20"/>
                <a:gd name="T75" fmla="*/ 1926 h 2030"/>
                <a:gd name="T76" fmla="+- 0 4673 4673"/>
                <a:gd name="T77" fmla="*/ T76 w 3197"/>
                <a:gd name="T78" fmla="+- 0 1847 20"/>
                <a:gd name="T79" fmla="*/ 1847 h 2030"/>
                <a:gd name="T80" fmla="+- 0 4673 4673"/>
                <a:gd name="T81" fmla="*/ T80 w 3197"/>
                <a:gd name="T82" fmla="+- 0 223 20"/>
                <a:gd name="T83" fmla="*/ 223 h 203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</a:cxnLst>
              <a:rect l="0" t="0" r="r" b="b"/>
              <a:pathLst>
                <a:path w="3197" h="2030">
                  <a:moveTo>
                    <a:pt x="0" y="203"/>
                  </a:moveTo>
                  <a:lnTo>
                    <a:pt x="16" y="124"/>
                  </a:lnTo>
                  <a:lnTo>
                    <a:pt x="60" y="59"/>
                  </a:lnTo>
                  <a:lnTo>
                    <a:pt x="124" y="16"/>
                  </a:lnTo>
                  <a:lnTo>
                    <a:pt x="203" y="0"/>
                  </a:lnTo>
                  <a:lnTo>
                    <a:pt x="2994" y="0"/>
                  </a:lnTo>
                  <a:lnTo>
                    <a:pt x="3072" y="16"/>
                  </a:lnTo>
                  <a:lnTo>
                    <a:pt x="3137" y="59"/>
                  </a:lnTo>
                  <a:lnTo>
                    <a:pt x="3180" y="124"/>
                  </a:lnTo>
                  <a:lnTo>
                    <a:pt x="3196" y="203"/>
                  </a:lnTo>
                  <a:lnTo>
                    <a:pt x="3196" y="1827"/>
                  </a:lnTo>
                  <a:lnTo>
                    <a:pt x="3180" y="1906"/>
                  </a:lnTo>
                  <a:lnTo>
                    <a:pt x="3137" y="1970"/>
                  </a:lnTo>
                  <a:lnTo>
                    <a:pt x="3072" y="2014"/>
                  </a:lnTo>
                  <a:lnTo>
                    <a:pt x="2994" y="2030"/>
                  </a:lnTo>
                  <a:lnTo>
                    <a:pt x="203" y="2030"/>
                  </a:lnTo>
                  <a:lnTo>
                    <a:pt x="124" y="2014"/>
                  </a:lnTo>
                  <a:lnTo>
                    <a:pt x="60" y="1970"/>
                  </a:lnTo>
                  <a:lnTo>
                    <a:pt x="16" y="1906"/>
                  </a:lnTo>
                  <a:lnTo>
                    <a:pt x="0" y="1827"/>
                  </a:lnTo>
                  <a:lnTo>
                    <a:pt x="0" y="203"/>
                  </a:lnTo>
                  <a:close/>
                </a:path>
              </a:pathLst>
            </a:custGeom>
            <a:noFill/>
            <a:ln w="2540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" name="Freeform 14"/>
            <p:cNvSpPr>
              <a:spLocks/>
            </p:cNvSpPr>
            <p:nvPr/>
          </p:nvSpPr>
          <p:spPr bwMode="auto">
            <a:xfrm>
              <a:off x="5028" y="357"/>
              <a:ext cx="3197" cy="2030"/>
            </a:xfrm>
            <a:custGeom>
              <a:avLst/>
              <a:gdLst>
                <a:gd name="T0" fmla="+- 0 8022 5028"/>
                <a:gd name="T1" fmla="*/ T0 w 3197"/>
                <a:gd name="T2" fmla="+- 0 357 357"/>
                <a:gd name="T3" fmla="*/ 357 h 2030"/>
                <a:gd name="T4" fmla="+- 0 5231 5028"/>
                <a:gd name="T5" fmla="*/ T4 w 3197"/>
                <a:gd name="T6" fmla="+- 0 357 357"/>
                <a:gd name="T7" fmla="*/ 357 h 2030"/>
                <a:gd name="T8" fmla="+- 0 5152 5028"/>
                <a:gd name="T9" fmla="*/ T8 w 3197"/>
                <a:gd name="T10" fmla="+- 0 373 357"/>
                <a:gd name="T11" fmla="*/ 373 h 2030"/>
                <a:gd name="T12" fmla="+- 0 5088 5028"/>
                <a:gd name="T13" fmla="*/ T12 w 3197"/>
                <a:gd name="T14" fmla="+- 0 417 357"/>
                <a:gd name="T15" fmla="*/ 417 h 2030"/>
                <a:gd name="T16" fmla="+- 0 5044 5028"/>
                <a:gd name="T17" fmla="*/ T16 w 3197"/>
                <a:gd name="T18" fmla="+- 0 481 357"/>
                <a:gd name="T19" fmla="*/ 481 h 2030"/>
                <a:gd name="T20" fmla="+- 0 5028 5028"/>
                <a:gd name="T21" fmla="*/ T20 w 3197"/>
                <a:gd name="T22" fmla="+- 0 560 357"/>
                <a:gd name="T23" fmla="*/ 560 h 2030"/>
                <a:gd name="T24" fmla="+- 0 5028 5028"/>
                <a:gd name="T25" fmla="*/ T24 w 3197"/>
                <a:gd name="T26" fmla="+- 0 2184 357"/>
                <a:gd name="T27" fmla="*/ 2184 h 2030"/>
                <a:gd name="T28" fmla="+- 0 5044 5028"/>
                <a:gd name="T29" fmla="*/ T28 w 3197"/>
                <a:gd name="T30" fmla="+- 0 2263 357"/>
                <a:gd name="T31" fmla="*/ 2263 h 2030"/>
                <a:gd name="T32" fmla="+- 0 5088 5028"/>
                <a:gd name="T33" fmla="*/ T32 w 3197"/>
                <a:gd name="T34" fmla="+- 0 2328 357"/>
                <a:gd name="T35" fmla="*/ 2328 h 2030"/>
                <a:gd name="T36" fmla="+- 0 5152 5028"/>
                <a:gd name="T37" fmla="*/ T36 w 3197"/>
                <a:gd name="T38" fmla="+- 0 2371 357"/>
                <a:gd name="T39" fmla="*/ 2371 h 2030"/>
                <a:gd name="T40" fmla="+- 0 5231 5028"/>
                <a:gd name="T41" fmla="*/ T40 w 3197"/>
                <a:gd name="T42" fmla="+- 0 2387 357"/>
                <a:gd name="T43" fmla="*/ 2387 h 2030"/>
                <a:gd name="T44" fmla="+- 0 8022 5028"/>
                <a:gd name="T45" fmla="*/ T44 w 3197"/>
                <a:gd name="T46" fmla="+- 0 2387 357"/>
                <a:gd name="T47" fmla="*/ 2387 h 2030"/>
                <a:gd name="T48" fmla="+- 0 8101 5028"/>
                <a:gd name="T49" fmla="*/ T48 w 3197"/>
                <a:gd name="T50" fmla="+- 0 2371 357"/>
                <a:gd name="T51" fmla="*/ 2371 h 2030"/>
                <a:gd name="T52" fmla="+- 0 8165 5028"/>
                <a:gd name="T53" fmla="*/ T52 w 3197"/>
                <a:gd name="T54" fmla="+- 0 2328 357"/>
                <a:gd name="T55" fmla="*/ 2328 h 2030"/>
                <a:gd name="T56" fmla="+- 0 8209 5028"/>
                <a:gd name="T57" fmla="*/ T56 w 3197"/>
                <a:gd name="T58" fmla="+- 0 2263 357"/>
                <a:gd name="T59" fmla="*/ 2263 h 2030"/>
                <a:gd name="T60" fmla="+- 0 8225 5028"/>
                <a:gd name="T61" fmla="*/ T60 w 3197"/>
                <a:gd name="T62" fmla="+- 0 2184 357"/>
                <a:gd name="T63" fmla="*/ 2184 h 2030"/>
                <a:gd name="T64" fmla="+- 0 8225 5028"/>
                <a:gd name="T65" fmla="*/ T64 w 3197"/>
                <a:gd name="T66" fmla="+- 0 560 357"/>
                <a:gd name="T67" fmla="*/ 560 h 2030"/>
                <a:gd name="T68" fmla="+- 0 8209 5028"/>
                <a:gd name="T69" fmla="*/ T68 w 3197"/>
                <a:gd name="T70" fmla="+- 0 481 357"/>
                <a:gd name="T71" fmla="*/ 481 h 2030"/>
                <a:gd name="T72" fmla="+- 0 8165 5028"/>
                <a:gd name="T73" fmla="*/ T72 w 3197"/>
                <a:gd name="T74" fmla="+- 0 417 357"/>
                <a:gd name="T75" fmla="*/ 417 h 2030"/>
                <a:gd name="T76" fmla="+- 0 8101 5028"/>
                <a:gd name="T77" fmla="*/ T76 w 3197"/>
                <a:gd name="T78" fmla="+- 0 373 357"/>
                <a:gd name="T79" fmla="*/ 373 h 2030"/>
                <a:gd name="T80" fmla="+- 0 8022 5028"/>
                <a:gd name="T81" fmla="*/ T80 w 3197"/>
                <a:gd name="T82" fmla="+- 0 357 357"/>
                <a:gd name="T83" fmla="*/ 357 h 203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</a:cxnLst>
              <a:rect l="0" t="0" r="r" b="b"/>
              <a:pathLst>
                <a:path w="3197" h="2030">
                  <a:moveTo>
                    <a:pt x="2994" y="0"/>
                  </a:moveTo>
                  <a:lnTo>
                    <a:pt x="203" y="0"/>
                  </a:lnTo>
                  <a:lnTo>
                    <a:pt x="124" y="16"/>
                  </a:lnTo>
                  <a:lnTo>
                    <a:pt x="60" y="60"/>
                  </a:lnTo>
                  <a:lnTo>
                    <a:pt x="16" y="124"/>
                  </a:lnTo>
                  <a:lnTo>
                    <a:pt x="0" y="203"/>
                  </a:lnTo>
                  <a:lnTo>
                    <a:pt x="0" y="1827"/>
                  </a:lnTo>
                  <a:lnTo>
                    <a:pt x="16" y="1906"/>
                  </a:lnTo>
                  <a:lnTo>
                    <a:pt x="60" y="1971"/>
                  </a:lnTo>
                  <a:lnTo>
                    <a:pt x="124" y="2014"/>
                  </a:lnTo>
                  <a:lnTo>
                    <a:pt x="203" y="2030"/>
                  </a:lnTo>
                  <a:lnTo>
                    <a:pt x="2994" y="2030"/>
                  </a:lnTo>
                  <a:lnTo>
                    <a:pt x="3073" y="2014"/>
                  </a:lnTo>
                  <a:lnTo>
                    <a:pt x="3137" y="1971"/>
                  </a:lnTo>
                  <a:lnTo>
                    <a:pt x="3181" y="1906"/>
                  </a:lnTo>
                  <a:lnTo>
                    <a:pt x="3197" y="1827"/>
                  </a:lnTo>
                  <a:lnTo>
                    <a:pt x="3197" y="203"/>
                  </a:lnTo>
                  <a:lnTo>
                    <a:pt x="3181" y="124"/>
                  </a:lnTo>
                  <a:lnTo>
                    <a:pt x="3137" y="60"/>
                  </a:lnTo>
                  <a:lnTo>
                    <a:pt x="3073" y="16"/>
                  </a:lnTo>
                  <a:lnTo>
                    <a:pt x="2994" y="0"/>
                  </a:lnTo>
                  <a:close/>
                </a:path>
              </a:pathLst>
            </a:custGeom>
            <a:solidFill>
              <a:srgbClr val="FFFFFF">
                <a:alpha val="9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" name="Freeform 13"/>
            <p:cNvSpPr>
              <a:spLocks/>
            </p:cNvSpPr>
            <p:nvPr/>
          </p:nvSpPr>
          <p:spPr bwMode="auto">
            <a:xfrm>
              <a:off x="5028" y="357"/>
              <a:ext cx="3197" cy="2030"/>
            </a:xfrm>
            <a:custGeom>
              <a:avLst/>
              <a:gdLst>
                <a:gd name="T0" fmla="+- 0 5028 5028"/>
                <a:gd name="T1" fmla="*/ T0 w 3197"/>
                <a:gd name="T2" fmla="+- 0 560 357"/>
                <a:gd name="T3" fmla="*/ 560 h 2030"/>
                <a:gd name="T4" fmla="+- 0 5044 5028"/>
                <a:gd name="T5" fmla="*/ T4 w 3197"/>
                <a:gd name="T6" fmla="+- 0 481 357"/>
                <a:gd name="T7" fmla="*/ 481 h 2030"/>
                <a:gd name="T8" fmla="+- 0 5088 5028"/>
                <a:gd name="T9" fmla="*/ T8 w 3197"/>
                <a:gd name="T10" fmla="+- 0 417 357"/>
                <a:gd name="T11" fmla="*/ 417 h 2030"/>
                <a:gd name="T12" fmla="+- 0 5152 5028"/>
                <a:gd name="T13" fmla="*/ T12 w 3197"/>
                <a:gd name="T14" fmla="+- 0 373 357"/>
                <a:gd name="T15" fmla="*/ 373 h 2030"/>
                <a:gd name="T16" fmla="+- 0 5231 5028"/>
                <a:gd name="T17" fmla="*/ T16 w 3197"/>
                <a:gd name="T18" fmla="+- 0 357 357"/>
                <a:gd name="T19" fmla="*/ 357 h 2030"/>
                <a:gd name="T20" fmla="+- 0 8022 5028"/>
                <a:gd name="T21" fmla="*/ T20 w 3197"/>
                <a:gd name="T22" fmla="+- 0 357 357"/>
                <a:gd name="T23" fmla="*/ 357 h 2030"/>
                <a:gd name="T24" fmla="+- 0 8101 5028"/>
                <a:gd name="T25" fmla="*/ T24 w 3197"/>
                <a:gd name="T26" fmla="+- 0 373 357"/>
                <a:gd name="T27" fmla="*/ 373 h 2030"/>
                <a:gd name="T28" fmla="+- 0 8165 5028"/>
                <a:gd name="T29" fmla="*/ T28 w 3197"/>
                <a:gd name="T30" fmla="+- 0 417 357"/>
                <a:gd name="T31" fmla="*/ 417 h 2030"/>
                <a:gd name="T32" fmla="+- 0 8209 5028"/>
                <a:gd name="T33" fmla="*/ T32 w 3197"/>
                <a:gd name="T34" fmla="+- 0 481 357"/>
                <a:gd name="T35" fmla="*/ 481 h 2030"/>
                <a:gd name="T36" fmla="+- 0 8225 5028"/>
                <a:gd name="T37" fmla="*/ T36 w 3197"/>
                <a:gd name="T38" fmla="+- 0 560 357"/>
                <a:gd name="T39" fmla="*/ 560 h 2030"/>
                <a:gd name="T40" fmla="+- 0 8225 5028"/>
                <a:gd name="T41" fmla="*/ T40 w 3197"/>
                <a:gd name="T42" fmla="+- 0 2184 357"/>
                <a:gd name="T43" fmla="*/ 2184 h 2030"/>
                <a:gd name="T44" fmla="+- 0 8209 5028"/>
                <a:gd name="T45" fmla="*/ T44 w 3197"/>
                <a:gd name="T46" fmla="+- 0 2263 357"/>
                <a:gd name="T47" fmla="*/ 2263 h 2030"/>
                <a:gd name="T48" fmla="+- 0 8165 5028"/>
                <a:gd name="T49" fmla="*/ T48 w 3197"/>
                <a:gd name="T50" fmla="+- 0 2328 357"/>
                <a:gd name="T51" fmla="*/ 2328 h 2030"/>
                <a:gd name="T52" fmla="+- 0 8101 5028"/>
                <a:gd name="T53" fmla="*/ T52 w 3197"/>
                <a:gd name="T54" fmla="+- 0 2371 357"/>
                <a:gd name="T55" fmla="*/ 2371 h 2030"/>
                <a:gd name="T56" fmla="+- 0 8022 5028"/>
                <a:gd name="T57" fmla="*/ T56 w 3197"/>
                <a:gd name="T58" fmla="+- 0 2387 357"/>
                <a:gd name="T59" fmla="*/ 2387 h 2030"/>
                <a:gd name="T60" fmla="+- 0 5231 5028"/>
                <a:gd name="T61" fmla="*/ T60 w 3197"/>
                <a:gd name="T62" fmla="+- 0 2387 357"/>
                <a:gd name="T63" fmla="*/ 2387 h 2030"/>
                <a:gd name="T64" fmla="+- 0 5152 5028"/>
                <a:gd name="T65" fmla="*/ T64 w 3197"/>
                <a:gd name="T66" fmla="+- 0 2371 357"/>
                <a:gd name="T67" fmla="*/ 2371 h 2030"/>
                <a:gd name="T68" fmla="+- 0 5088 5028"/>
                <a:gd name="T69" fmla="*/ T68 w 3197"/>
                <a:gd name="T70" fmla="+- 0 2328 357"/>
                <a:gd name="T71" fmla="*/ 2328 h 2030"/>
                <a:gd name="T72" fmla="+- 0 5044 5028"/>
                <a:gd name="T73" fmla="*/ T72 w 3197"/>
                <a:gd name="T74" fmla="+- 0 2263 357"/>
                <a:gd name="T75" fmla="*/ 2263 h 2030"/>
                <a:gd name="T76" fmla="+- 0 5028 5028"/>
                <a:gd name="T77" fmla="*/ T76 w 3197"/>
                <a:gd name="T78" fmla="+- 0 2184 357"/>
                <a:gd name="T79" fmla="*/ 2184 h 2030"/>
                <a:gd name="T80" fmla="+- 0 5028 5028"/>
                <a:gd name="T81" fmla="*/ T80 w 3197"/>
                <a:gd name="T82" fmla="+- 0 560 357"/>
                <a:gd name="T83" fmla="*/ 560 h 203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</a:cxnLst>
              <a:rect l="0" t="0" r="r" b="b"/>
              <a:pathLst>
                <a:path w="3197" h="2030">
                  <a:moveTo>
                    <a:pt x="0" y="203"/>
                  </a:moveTo>
                  <a:lnTo>
                    <a:pt x="16" y="124"/>
                  </a:lnTo>
                  <a:lnTo>
                    <a:pt x="60" y="60"/>
                  </a:lnTo>
                  <a:lnTo>
                    <a:pt x="124" y="16"/>
                  </a:lnTo>
                  <a:lnTo>
                    <a:pt x="203" y="0"/>
                  </a:lnTo>
                  <a:lnTo>
                    <a:pt x="2994" y="0"/>
                  </a:lnTo>
                  <a:lnTo>
                    <a:pt x="3073" y="16"/>
                  </a:lnTo>
                  <a:lnTo>
                    <a:pt x="3137" y="60"/>
                  </a:lnTo>
                  <a:lnTo>
                    <a:pt x="3181" y="124"/>
                  </a:lnTo>
                  <a:lnTo>
                    <a:pt x="3197" y="203"/>
                  </a:lnTo>
                  <a:lnTo>
                    <a:pt x="3197" y="1827"/>
                  </a:lnTo>
                  <a:lnTo>
                    <a:pt x="3181" y="1906"/>
                  </a:lnTo>
                  <a:lnTo>
                    <a:pt x="3137" y="1971"/>
                  </a:lnTo>
                  <a:lnTo>
                    <a:pt x="3073" y="2014"/>
                  </a:lnTo>
                  <a:lnTo>
                    <a:pt x="2994" y="2030"/>
                  </a:lnTo>
                  <a:lnTo>
                    <a:pt x="203" y="2030"/>
                  </a:lnTo>
                  <a:lnTo>
                    <a:pt x="124" y="2014"/>
                  </a:lnTo>
                  <a:lnTo>
                    <a:pt x="60" y="1971"/>
                  </a:lnTo>
                  <a:lnTo>
                    <a:pt x="16" y="1906"/>
                  </a:lnTo>
                  <a:lnTo>
                    <a:pt x="0" y="1827"/>
                  </a:lnTo>
                  <a:lnTo>
                    <a:pt x="0" y="203"/>
                  </a:lnTo>
                  <a:close/>
                </a:path>
              </a:pathLst>
            </a:custGeom>
            <a:noFill/>
            <a:ln w="25400">
              <a:solidFill>
                <a:srgbClr val="9BBA5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" name="Freeform 12"/>
            <p:cNvSpPr>
              <a:spLocks/>
            </p:cNvSpPr>
            <p:nvPr/>
          </p:nvSpPr>
          <p:spPr bwMode="auto">
            <a:xfrm>
              <a:off x="20" y="2979"/>
              <a:ext cx="5706" cy="2030"/>
            </a:xfrm>
            <a:custGeom>
              <a:avLst/>
              <a:gdLst>
                <a:gd name="T0" fmla="+- 0 5522 20"/>
                <a:gd name="T1" fmla="*/ T0 w 5706"/>
                <a:gd name="T2" fmla="+- 0 2979 2979"/>
                <a:gd name="T3" fmla="*/ 2979 h 2030"/>
                <a:gd name="T4" fmla="+- 0 223 20"/>
                <a:gd name="T5" fmla="*/ T4 w 5706"/>
                <a:gd name="T6" fmla="+- 0 2979 2979"/>
                <a:gd name="T7" fmla="*/ 2979 h 2030"/>
                <a:gd name="T8" fmla="+- 0 144 20"/>
                <a:gd name="T9" fmla="*/ T8 w 5706"/>
                <a:gd name="T10" fmla="+- 0 2995 2979"/>
                <a:gd name="T11" fmla="*/ 2995 h 2030"/>
                <a:gd name="T12" fmla="+- 0 79 20"/>
                <a:gd name="T13" fmla="*/ T12 w 5706"/>
                <a:gd name="T14" fmla="+- 0 3039 2979"/>
                <a:gd name="T15" fmla="*/ 3039 h 2030"/>
                <a:gd name="T16" fmla="+- 0 36 20"/>
                <a:gd name="T17" fmla="*/ T16 w 5706"/>
                <a:gd name="T18" fmla="+- 0 3103 2979"/>
                <a:gd name="T19" fmla="*/ 3103 h 2030"/>
                <a:gd name="T20" fmla="+- 0 20 20"/>
                <a:gd name="T21" fmla="*/ T20 w 5706"/>
                <a:gd name="T22" fmla="+- 0 3182 2979"/>
                <a:gd name="T23" fmla="*/ 3182 h 2030"/>
                <a:gd name="T24" fmla="+- 0 20 20"/>
                <a:gd name="T25" fmla="*/ T24 w 5706"/>
                <a:gd name="T26" fmla="+- 0 4806 2979"/>
                <a:gd name="T27" fmla="*/ 4806 h 2030"/>
                <a:gd name="T28" fmla="+- 0 36 20"/>
                <a:gd name="T29" fmla="*/ T28 w 5706"/>
                <a:gd name="T30" fmla="+- 0 4885 2979"/>
                <a:gd name="T31" fmla="*/ 4885 h 2030"/>
                <a:gd name="T32" fmla="+- 0 79 20"/>
                <a:gd name="T33" fmla="*/ T32 w 5706"/>
                <a:gd name="T34" fmla="+- 0 4950 2979"/>
                <a:gd name="T35" fmla="*/ 4950 h 2030"/>
                <a:gd name="T36" fmla="+- 0 144 20"/>
                <a:gd name="T37" fmla="*/ T36 w 5706"/>
                <a:gd name="T38" fmla="+- 0 4993 2979"/>
                <a:gd name="T39" fmla="*/ 4993 h 2030"/>
                <a:gd name="T40" fmla="+- 0 223 20"/>
                <a:gd name="T41" fmla="*/ T40 w 5706"/>
                <a:gd name="T42" fmla="+- 0 5009 2979"/>
                <a:gd name="T43" fmla="*/ 5009 h 2030"/>
                <a:gd name="T44" fmla="+- 0 5522 20"/>
                <a:gd name="T45" fmla="*/ T44 w 5706"/>
                <a:gd name="T46" fmla="+- 0 5009 2979"/>
                <a:gd name="T47" fmla="*/ 5009 h 2030"/>
                <a:gd name="T48" fmla="+- 0 5601 20"/>
                <a:gd name="T49" fmla="*/ T48 w 5706"/>
                <a:gd name="T50" fmla="+- 0 4993 2979"/>
                <a:gd name="T51" fmla="*/ 4993 h 2030"/>
                <a:gd name="T52" fmla="+- 0 5666 20"/>
                <a:gd name="T53" fmla="*/ T52 w 5706"/>
                <a:gd name="T54" fmla="+- 0 4950 2979"/>
                <a:gd name="T55" fmla="*/ 4950 h 2030"/>
                <a:gd name="T56" fmla="+- 0 5709 20"/>
                <a:gd name="T57" fmla="*/ T56 w 5706"/>
                <a:gd name="T58" fmla="+- 0 4885 2979"/>
                <a:gd name="T59" fmla="*/ 4885 h 2030"/>
                <a:gd name="T60" fmla="+- 0 5725 20"/>
                <a:gd name="T61" fmla="*/ T60 w 5706"/>
                <a:gd name="T62" fmla="+- 0 4806 2979"/>
                <a:gd name="T63" fmla="*/ 4806 h 2030"/>
                <a:gd name="T64" fmla="+- 0 5725 20"/>
                <a:gd name="T65" fmla="*/ T64 w 5706"/>
                <a:gd name="T66" fmla="+- 0 3182 2979"/>
                <a:gd name="T67" fmla="*/ 3182 h 2030"/>
                <a:gd name="T68" fmla="+- 0 5709 20"/>
                <a:gd name="T69" fmla="*/ T68 w 5706"/>
                <a:gd name="T70" fmla="+- 0 3103 2979"/>
                <a:gd name="T71" fmla="*/ 3103 h 2030"/>
                <a:gd name="T72" fmla="+- 0 5666 20"/>
                <a:gd name="T73" fmla="*/ T72 w 5706"/>
                <a:gd name="T74" fmla="+- 0 3039 2979"/>
                <a:gd name="T75" fmla="*/ 3039 h 2030"/>
                <a:gd name="T76" fmla="+- 0 5601 20"/>
                <a:gd name="T77" fmla="*/ T76 w 5706"/>
                <a:gd name="T78" fmla="+- 0 2995 2979"/>
                <a:gd name="T79" fmla="*/ 2995 h 2030"/>
                <a:gd name="T80" fmla="+- 0 5522 20"/>
                <a:gd name="T81" fmla="*/ T80 w 5706"/>
                <a:gd name="T82" fmla="+- 0 2979 2979"/>
                <a:gd name="T83" fmla="*/ 2979 h 203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</a:cxnLst>
              <a:rect l="0" t="0" r="r" b="b"/>
              <a:pathLst>
                <a:path w="5706" h="2030">
                  <a:moveTo>
                    <a:pt x="5502" y="0"/>
                  </a:moveTo>
                  <a:lnTo>
                    <a:pt x="203" y="0"/>
                  </a:lnTo>
                  <a:lnTo>
                    <a:pt x="124" y="16"/>
                  </a:lnTo>
                  <a:lnTo>
                    <a:pt x="59" y="60"/>
                  </a:lnTo>
                  <a:lnTo>
                    <a:pt x="16" y="124"/>
                  </a:lnTo>
                  <a:lnTo>
                    <a:pt x="0" y="203"/>
                  </a:lnTo>
                  <a:lnTo>
                    <a:pt x="0" y="1827"/>
                  </a:lnTo>
                  <a:lnTo>
                    <a:pt x="16" y="1906"/>
                  </a:lnTo>
                  <a:lnTo>
                    <a:pt x="59" y="1971"/>
                  </a:lnTo>
                  <a:lnTo>
                    <a:pt x="124" y="2014"/>
                  </a:lnTo>
                  <a:lnTo>
                    <a:pt x="203" y="2030"/>
                  </a:lnTo>
                  <a:lnTo>
                    <a:pt x="5502" y="2030"/>
                  </a:lnTo>
                  <a:lnTo>
                    <a:pt x="5581" y="2014"/>
                  </a:lnTo>
                  <a:lnTo>
                    <a:pt x="5646" y="1971"/>
                  </a:lnTo>
                  <a:lnTo>
                    <a:pt x="5689" y="1906"/>
                  </a:lnTo>
                  <a:lnTo>
                    <a:pt x="5705" y="1827"/>
                  </a:lnTo>
                  <a:lnTo>
                    <a:pt x="5705" y="203"/>
                  </a:lnTo>
                  <a:lnTo>
                    <a:pt x="5689" y="124"/>
                  </a:lnTo>
                  <a:lnTo>
                    <a:pt x="5646" y="60"/>
                  </a:lnTo>
                  <a:lnTo>
                    <a:pt x="5581" y="16"/>
                  </a:lnTo>
                  <a:lnTo>
                    <a:pt x="5502" y="0"/>
                  </a:lnTo>
                  <a:close/>
                </a:path>
              </a:pathLst>
            </a:custGeom>
            <a:solidFill>
              <a:srgbClr val="4AAC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auto">
            <a:xfrm>
              <a:off x="20" y="2979"/>
              <a:ext cx="5706" cy="2030"/>
            </a:xfrm>
            <a:custGeom>
              <a:avLst/>
              <a:gdLst>
                <a:gd name="T0" fmla="+- 0 20 20"/>
                <a:gd name="T1" fmla="*/ T0 w 5706"/>
                <a:gd name="T2" fmla="+- 0 3182 2979"/>
                <a:gd name="T3" fmla="*/ 3182 h 2030"/>
                <a:gd name="T4" fmla="+- 0 36 20"/>
                <a:gd name="T5" fmla="*/ T4 w 5706"/>
                <a:gd name="T6" fmla="+- 0 3103 2979"/>
                <a:gd name="T7" fmla="*/ 3103 h 2030"/>
                <a:gd name="T8" fmla="+- 0 79 20"/>
                <a:gd name="T9" fmla="*/ T8 w 5706"/>
                <a:gd name="T10" fmla="+- 0 3039 2979"/>
                <a:gd name="T11" fmla="*/ 3039 h 2030"/>
                <a:gd name="T12" fmla="+- 0 144 20"/>
                <a:gd name="T13" fmla="*/ T12 w 5706"/>
                <a:gd name="T14" fmla="+- 0 2995 2979"/>
                <a:gd name="T15" fmla="*/ 2995 h 2030"/>
                <a:gd name="T16" fmla="+- 0 223 20"/>
                <a:gd name="T17" fmla="*/ T16 w 5706"/>
                <a:gd name="T18" fmla="+- 0 2979 2979"/>
                <a:gd name="T19" fmla="*/ 2979 h 2030"/>
                <a:gd name="T20" fmla="+- 0 5522 20"/>
                <a:gd name="T21" fmla="*/ T20 w 5706"/>
                <a:gd name="T22" fmla="+- 0 2979 2979"/>
                <a:gd name="T23" fmla="*/ 2979 h 2030"/>
                <a:gd name="T24" fmla="+- 0 5601 20"/>
                <a:gd name="T25" fmla="*/ T24 w 5706"/>
                <a:gd name="T26" fmla="+- 0 2995 2979"/>
                <a:gd name="T27" fmla="*/ 2995 h 2030"/>
                <a:gd name="T28" fmla="+- 0 5666 20"/>
                <a:gd name="T29" fmla="*/ T28 w 5706"/>
                <a:gd name="T30" fmla="+- 0 3039 2979"/>
                <a:gd name="T31" fmla="*/ 3039 h 2030"/>
                <a:gd name="T32" fmla="+- 0 5709 20"/>
                <a:gd name="T33" fmla="*/ T32 w 5706"/>
                <a:gd name="T34" fmla="+- 0 3103 2979"/>
                <a:gd name="T35" fmla="*/ 3103 h 2030"/>
                <a:gd name="T36" fmla="+- 0 5725 20"/>
                <a:gd name="T37" fmla="*/ T36 w 5706"/>
                <a:gd name="T38" fmla="+- 0 3182 2979"/>
                <a:gd name="T39" fmla="*/ 3182 h 2030"/>
                <a:gd name="T40" fmla="+- 0 5725 20"/>
                <a:gd name="T41" fmla="*/ T40 w 5706"/>
                <a:gd name="T42" fmla="+- 0 4806 2979"/>
                <a:gd name="T43" fmla="*/ 4806 h 2030"/>
                <a:gd name="T44" fmla="+- 0 5709 20"/>
                <a:gd name="T45" fmla="*/ T44 w 5706"/>
                <a:gd name="T46" fmla="+- 0 4885 2979"/>
                <a:gd name="T47" fmla="*/ 4885 h 2030"/>
                <a:gd name="T48" fmla="+- 0 5666 20"/>
                <a:gd name="T49" fmla="*/ T48 w 5706"/>
                <a:gd name="T50" fmla="+- 0 4950 2979"/>
                <a:gd name="T51" fmla="*/ 4950 h 2030"/>
                <a:gd name="T52" fmla="+- 0 5601 20"/>
                <a:gd name="T53" fmla="*/ T52 w 5706"/>
                <a:gd name="T54" fmla="+- 0 4993 2979"/>
                <a:gd name="T55" fmla="*/ 4993 h 2030"/>
                <a:gd name="T56" fmla="+- 0 5522 20"/>
                <a:gd name="T57" fmla="*/ T56 w 5706"/>
                <a:gd name="T58" fmla="+- 0 5009 2979"/>
                <a:gd name="T59" fmla="*/ 5009 h 2030"/>
                <a:gd name="T60" fmla="+- 0 223 20"/>
                <a:gd name="T61" fmla="*/ T60 w 5706"/>
                <a:gd name="T62" fmla="+- 0 5009 2979"/>
                <a:gd name="T63" fmla="*/ 5009 h 2030"/>
                <a:gd name="T64" fmla="+- 0 144 20"/>
                <a:gd name="T65" fmla="*/ T64 w 5706"/>
                <a:gd name="T66" fmla="+- 0 4993 2979"/>
                <a:gd name="T67" fmla="*/ 4993 h 2030"/>
                <a:gd name="T68" fmla="+- 0 79 20"/>
                <a:gd name="T69" fmla="*/ T68 w 5706"/>
                <a:gd name="T70" fmla="+- 0 4950 2979"/>
                <a:gd name="T71" fmla="*/ 4950 h 2030"/>
                <a:gd name="T72" fmla="+- 0 36 20"/>
                <a:gd name="T73" fmla="*/ T72 w 5706"/>
                <a:gd name="T74" fmla="+- 0 4885 2979"/>
                <a:gd name="T75" fmla="*/ 4885 h 2030"/>
                <a:gd name="T76" fmla="+- 0 20 20"/>
                <a:gd name="T77" fmla="*/ T76 w 5706"/>
                <a:gd name="T78" fmla="+- 0 4806 2979"/>
                <a:gd name="T79" fmla="*/ 4806 h 2030"/>
                <a:gd name="T80" fmla="+- 0 20 20"/>
                <a:gd name="T81" fmla="*/ T80 w 5706"/>
                <a:gd name="T82" fmla="+- 0 3182 2979"/>
                <a:gd name="T83" fmla="*/ 3182 h 203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</a:cxnLst>
              <a:rect l="0" t="0" r="r" b="b"/>
              <a:pathLst>
                <a:path w="5706" h="2030">
                  <a:moveTo>
                    <a:pt x="0" y="203"/>
                  </a:moveTo>
                  <a:lnTo>
                    <a:pt x="16" y="124"/>
                  </a:lnTo>
                  <a:lnTo>
                    <a:pt x="59" y="60"/>
                  </a:lnTo>
                  <a:lnTo>
                    <a:pt x="124" y="16"/>
                  </a:lnTo>
                  <a:lnTo>
                    <a:pt x="203" y="0"/>
                  </a:lnTo>
                  <a:lnTo>
                    <a:pt x="5502" y="0"/>
                  </a:lnTo>
                  <a:lnTo>
                    <a:pt x="5581" y="16"/>
                  </a:lnTo>
                  <a:lnTo>
                    <a:pt x="5646" y="60"/>
                  </a:lnTo>
                  <a:lnTo>
                    <a:pt x="5689" y="124"/>
                  </a:lnTo>
                  <a:lnTo>
                    <a:pt x="5705" y="203"/>
                  </a:lnTo>
                  <a:lnTo>
                    <a:pt x="5705" y="1827"/>
                  </a:lnTo>
                  <a:lnTo>
                    <a:pt x="5689" y="1906"/>
                  </a:lnTo>
                  <a:lnTo>
                    <a:pt x="5646" y="1971"/>
                  </a:lnTo>
                  <a:lnTo>
                    <a:pt x="5581" y="2014"/>
                  </a:lnTo>
                  <a:lnTo>
                    <a:pt x="5502" y="2030"/>
                  </a:lnTo>
                  <a:lnTo>
                    <a:pt x="203" y="2030"/>
                  </a:lnTo>
                  <a:lnTo>
                    <a:pt x="124" y="2014"/>
                  </a:lnTo>
                  <a:lnTo>
                    <a:pt x="59" y="1971"/>
                  </a:lnTo>
                  <a:lnTo>
                    <a:pt x="16" y="1906"/>
                  </a:lnTo>
                  <a:lnTo>
                    <a:pt x="0" y="1827"/>
                  </a:lnTo>
                  <a:lnTo>
                    <a:pt x="0" y="203"/>
                  </a:lnTo>
                  <a:close/>
                </a:path>
              </a:pathLst>
            </a:custGeom>
            <a:noFill/>
            <a:ln w="2540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" name="Freeform 10"/>
            <p:cNvSpPr>
              <a:spLocks/>
            </p:cNvSpPr>
            <p:nvPr/>
          </p:nvSpPr>
          <p:spPr bwMode="auto">
            <a:xfrm>
              <a:off x="375" y="3316"/>
              <a:ext cx="5706" cy="2030"/>
            </a:xfrm>
            <a:custGeom>
              <a:avLst/>
              <a:gdLst>
                <a:gd name="T0" fmla="+- 0 5877 375"/>
                <a:gd name="T1" fmla="*/ T0 w 5706"/>
                <a:gd name="T2" fmla="+- 0 3317 3317"/>
                <a:gd name="T3" fmla="*/ 3317 h 2030"/>
                <a:gd name="T4" fmla="+- 0 578 375"/>
                <a:gd name="T5" fmla="*/ T4 w 5706"/>
                <a:gd name="T6" fmla="+- 0 3317 3317"/>
                <a:gd name="T7" fmla="*/ 3317 h 2030"/>
                <a:gd name="T8" fmla="+- 0 499 375"/>
                <a:gd name="T9" fmla="*/ T8 w 5706"/>
                <a:gd name="T10" fmla="+- 0 3333 3317"/>
                <a:gd name="T11" fmla="*/ 3333 h 2030"/>
                <a:gd name="T12" fmla="+- 0 435 375"/>
                <a:gd name="T13" fmla="*/ T12 w 5706"/>
                <a:gd name="T14" fmla="+- 0 3376 3317"/>
                <a:gd name="T15" fmla="*/ 3376 h 2030"/>
                <a:gd name="T16" fmla="+- 0 391 375"/>
                <a:gd name="T17" fmla="*/ T16 w 5706"/>
                <a:gd name="T18" fmla="+- 0 3441 3317"/>
                <a:gd name="T19" fmla="*/ 3441 h 2030"/>
                <a:gd name="T20" fmla="+- 0 375 375"/>
                <a:gd name="T21" fmla="*/ T20 w 5706"/>
                <a:gd name="T22" fmla="+- 0 3520 3317"/>
                <a:gd name="T23" fmla="*/ 3520 h 2030"/>
                <a:gd name="T24" fmla="+- 0 375 375"/>
                <a:gd name="T25" fmla="*/ T24 w 5706"/>
                <a:gd name="T26" fmla="+- 0 5143 3317"/>
                <a:gd name="T27" fmla="*/ 5143 h 2030"/>
                <a:gd name="T28" fmla="+- 0 391 375"/>
                <a:gd name="T29" fmla="*/ T28 w 5706"/>
                <a:gd name="T30" fmla="+- 0 5222 3317"/>
                <a:gd name="T31" fmla="*/ 5222 h 2030"/>
                <a:gd name="T32" fmla="+- 0 435 375"/>
                <a:gd name="T33" fmla="*/ T32 w 5706"/>
                <a:gd name="T34" fmla="+- 0 5287 3317"/>
                <a:gd name="T35" fmla="*/ 5287 h 2030"/>
                <a:gd name="T36" fmla="+- 0 499 375"/>
                <a:gd name="T37" fmla="*/ T36 w 5706"/>
                <a:gd name="T38" fmla="+- 0 5330 3317"/>
                <a:gd name="T39" fmla="*/ 5330 h 2030"/>
                <a:gd name="T40" fmla="+- 0 578 375"/>
                <a:gd name="T41" fmla="*/ T40 w 5706"/>
                <a:gd name="T42" fmla="+- 0 5346 3317"/>
                <a:gd name="T43" fmla="*/ 5346 h 2030"/>
                <a:gd name="T44" fmla="+- 0 5877 375"/>
                <a:gd name="T45" fmla="*/ T44 w 5706"/>
                <a:gd name="T46" fmla="+- 0 5346 3317"/>
                <a:gd name="T47" fmla="*/ 5346 h 2030"/>
                <a:gd name="T48" fmla="+- 0 5956 375"/>
                <a:gd name="T49" fmla="*/ T48 w 5706"/>
                <a:gd name="T50" fmla="+- 0 5330 3317"/>
                <a:gd name="T51" fmla="*/ 5330 h 2030"/>
                <a:gd name="T52" fmla="+- 0 6021 375"/>
                <a:gd name="T53" fmla="*/ T52 w 5706"/>
                <a:gd name="T54" fmla="+- 0 5287 3317"/>
                <a:gd name="T55" fmla="*/ 5287 h 2030"/>
                <a:gd name="T56" fmla="+- 0 6064 375"/>
                <a:gd name="T57" fmla="*/ T56 w 5706"/>
                <a:gd name="T58" fmla="+- 0 5222 3317"/>
                <a:gd name="T59" fmla="*/ 5222 h 2030"/>
                <a:gd name="T60" fmla="+- 0 6080 375"/>
                <a:gd name="T61" fmla="*/ T60 w 5706"/>
                <a:gd name="T62" fmla="+- 0 5143 3317"/>
                <a:gd name="T63" fmla="*/ 5143 h 2030"/>
                <a:gd name="T64" fmla="+- 0 6080 375"/>
                <a:gd name="T65" fmla="*/ T64 w 5706"/>
                <a:gd name="T66" fmla="+- 0 3520 3317"/>
                <a:gd name="T67" fmla="*/ 3520 h 2030"/>
                <a:gd name="T68" fmla="+- 0 6064 375"/>
                <a:gd name="T69" fmla="*/ T68 w 5706"/>
                <a:gd name="T70" fmla="+- 0 3441 3317"/>
                <a:gd name="T71" fmla="*/ 3441 h 2030"/>
                <a:gd name="T72" fmla="+- 0 6021 375"/>
                <a:gd name="T73" fmla="*/ T72 w 5706"/>
                <a:gd name="T74" fmla="+- 0 3376 3317"/>
                <a:gd name="T75" fmla="*/ 3376 h 2030"/>
                <a:gd name="T76" fmla="+- 0 5956 375"/>
                <a:gd name="T77" fmla="*/ T76 w 5706"/>
                <a:gd name="T78" fmla="+- 0 3333 3317"/>
                <a:gd name="T79" fmla="*/ 3333 h 2030"/>
                <a:gd name="T80" fmla="+- 0 5877 375"/>
                <a:gd name="T81" fmla="*/ T80 w 5706"/>
                <a:gd name="T82" fmla="+- 0 3317 3317"/>
                <a:gd name="T83" fmla="*/ 3317 h 203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</a:cxnLst>
              <a:rect l="0" t="0" r="r" b="b"/>
              <a:pathLst>
                <a:path w="5706" h="2030">
                  <a:moveTo>
                    <a:pt x="5502" y="0"/>
                  </a:moveTo>
                  <a:lnTo>
                    <a:pt x="203" y="0"/>
                  </a:lnTo>
                  <a:lnTo>
                    <a:pt x="124" y="16"/>
                  </a:lnTo>
                  <a:lnTo>
                    <a:pt x="60" y="59"/>
                  </a:lnTo>
                  <a:lnTo>
                    <a:pt x="16" y="124"/>
                  </a:lnTo>
                  <a:lnTo>
                    <a:pt x="0" y="203"/>
                  </a:lnTo>
                  <a:lnTo>
                    <a:pt x="0" y="1826"/>
                  </a:lnTo>
                  <a:lnTo>
                    <a:pt x="16" y="1905"/>
                  </a:lnTo>
                  <a:lnTo>
                    <a:pt x="60" y="1970"/>
                  </a:lnTo>
                  <a:lnTo>
                    <a:pt x="124" y="2013"/>
                  </a:lnTo>
                  <a:lnTo>
                    <a:pt x="203" y="2029"/>
                  </a:lnTo>
                  <a:lnTo>
                    <a:pt x="5502" y="2029"/>
                  </a:lnTo>
                  <a:lnTo>
                    <a:pt x="5581" y="2013"/>
                  </a:lnTo>
                  <a:lnTo>
                    <a:pt x="5646" y="1970"/>
                  </a:lnTo>
                  <a:lnTo>
                    <a:pt x="5689" y="1905"/>
                  </a:lnTo>
                  <a:lnTo>
                    <a:pt x="5705" y="1826"/>
                  </a:lnTo>
                  <a:lnTo>
                    <a:pt x="5705" y="203"/>
                  </a:lnTo>
                  <a:lnTo>
                    <a:pt x="5689" y="124"/>
                  </a:lnTo>
                  <a:lnTo>
                    <a:pt x="5646" y="59"/>
                  </a:lnTo>
                  <a:lnTo>
                    <a:pt x="5581" y="16"/>
                  </a:lnTo>
                  <a:lnTo>
                    <a:pt x="5502" y="0"/>
                  </a:lnTo>
                  <a:close/>
                </a:path>
              </a:pathLst>
            </a:custGeom>
            <a:solidFill>
              <a:srgbClr val="FFFFFF">
                <a:alpha val="9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" name="Freeform 9"/>
            <p:cNvSpPr>
              <a:spLocks/>
            </p:cNvSpPr>
            <p:nvPr/>
          </p:nvSpPr>
          <p:spPr bwMode="auto">
            <a:xfrm>
              <a:off x="375" y="3316"/>
              <a:ext cx="5706" cy="2030"/>
            </a:xfrm>
            <a:custGeom>
              <a:avLst/>
              <a:gdLst>
                <a:gd name="T0" fmla="+- 0 375 375"/>
                <a:gd name="T1" fmla="*/ T0 w 5706"/>
                <a:gd name="T2" fmla="+- 0 3520 3317"/>
                <a:gd name="T3" fmla="*/ 3520 h 2030"/>
                <a:gd name="T4" fmla="+- 0 391 375"/>
                <a:gd name="T5" fmla="*/ T4 w 5706"/>
                <a:gd name="T6" fmla="+- 0 3441 3317"/>
                <a:gd name="T7" fmla="*/ 3441 h 2030"/>
                <a:gd name="T8" fmla="+- 0 435 375"/>
                <a:gd name="T9" fmla="*/ T8 w 5706"/>
                <a:gd name="T10" fmla="+- 0 3376 3317"/>
                <a:gd name="T11" fmla="*/ 3376 h 2030"/>
                <a:gd name="T12" fmla="+- 0 499 375"/>
                <a:gd name="T13" fmla="*/ T12 w 5706"/>
                <a:gd name="T14" fmla="+- 0 3333 3317"/>
                <a:gd name="T15" fmla="*/ 3333 h 2030"/>
                <a:gd name="T16" fmla="+- 0 578 375"/>
                <a:gd name="T17" fmla="*/ T16 w 5706"/>
                <a:gd name="T18" fmla="+- 0 3317 3317"/>
                <a:gd name="T19" fmla="*/ 3317 h 2030"/>
                <a:gd name="T20" fmla="+- 0 5877 375"/>
                <a:gd name="T21" fmla="*/ T20 w 5706"/>
                <a:gd name="T22" fmla="+- 0 3317 3317"/>
                <a:gd name="T23" fmla="*/ 3317 h 2030"/>
                <a:gd name="T24" fmla="+- 0 5956 375"/>
                <a:gd name="T25" fmla="*/ T24 w 5706"/>
                <a:gd name="T26" fmla="+- 0 3333 3317"/>
                <a:gd name="T27" fmla="*/ 3333 h 2030"/>
                <a:gd name="T28" fmla="+- 0 6021 375"/>
                <a:gd name="T29" fmla="*/ T28 w 5706"/>
                <a:gd name="T30" fmla="+- 0 3376 3317"/>
                <a:gd name="T31" fmla="*/ 3376 h 2030"/>
                <a:gd name="T32" fmla="+- 0 6064 375"/>
                <a:gd name="T33" fmla="*/ T32 w 5706"/>
                <a:gd name="T34" fmla="+- 0 3441 3317"/>
                <a:gd name="T35" fmla="*/ 3441 h 2030"/>
                <a:gd name="T36" fmla="+- 0 6080 375"/>
                <a:gd name="T37" fmla="*/ T36 w 5706"/>
                <a:gd name="T38" fmla="+- 0 3520 3317"/>
                <a:gd name="T39" fmla="*/ 3520 h 2030"/>
                <a:gd name="T40" fmla="+- 0 6080 375"/>
                <a:gd name="T41" fmla="*/ T40 w 5706"/>
                <a:gd name="T42" fmla="+- 0 5143 3317"/>
                <a:gd name="T43" fmla="*/ 5143 h 2030"/>
                <a:gd name="T44" fmla="+- 0 6064 375"/>
                <a:gd name="T45" fmla="*/ T44 w 5706"/>
                <a:gd name="T46" fmla="+- 0 5222 3317"/>
                <a:gd name="T47" fmla="*/ 5222 h 2030"/>
                <a:gd name="T48" fmla="+- 0 6021 375"/>
                <a:gd name="T49" fmla="*/ T48 w 5706"/>
                <a:gd name="T50" fmla="+- 0 5287 3317"/>
                <a:gd name="T51" fmla="*/ 5287 h 2030"/>
                <a:gd name="T52" fmla="+- 0 5956 375"/>
                <a:gd name="T53" fmla="*/ T52 w 5706"/>
                <a:gd name="T54" fmla="+- 0 5330 3317"/>
                <a:gd name="T55" fmla="*/ 5330 h 2030"/>
                <a:gd name="T56" fmla="+- 0 5877 375"/>
                <a:gd name="T57" fmla="*/ T56 w 5706"/>
                <a:gd name="T58" fmla="+- 0 5346 3317"/>
                <a:gd name="T59" fmla="*/ 5346 h 2030"/>
                <a:gd name="T60" fmla="+- 0 578 375"/>
                <a:gd name="T61" fmla="*/ T60 w 5706"/>
                <a:gd name="T62" fmla="+- 0 5346 3317"/>
                <a:gd name="T63" fmla="*/ 5346 h 2030"/>
                <a:gd name="T64" fmla="+- 0 499 375"/>
                <a:gd name="T65" fmla="*/ T64 w 5706"/>
                <a:gd name="T66" fmla="+- 0 5330 3317"/>
                <a:gd name="T67" fmla="*/ 5330 h 2030"/>
                <a:gd name="T68" fmla="+- 0 435 375"/>
                <a:gd name="T69" fmla="*/ T68 w 5706"/>
                <a:gd name="T70" fmla="+- 0 5287 3317"/>
                <a:gd name="T71" fmla="*/ 5287 h 2030"/>
                <a:gd name="T72" fmla="+- 0 391 375"/>
                <a:gd name="T73" fmla="*/ T72 w 5706"/>
                <a:gd name="T74" fmla="+- 0 5222 3317"/>
                <a:gd name="T75" fmla="*/ 5222 h 2030"/>
                <a:gd name="T76" fmla="+- 0 375 375"/>
                <a:gd name="T77" fmla="*/ T76 w 5706"/>
                <a:gd name="T78" fmla="+- 0 5143 3317"/>
                <a:gd name="T79" fmla="*/ 5143 h 2030"/>
                <a:gd name="T80" fmla="+- 0 375 375"/>
                <a:gd name="T81" fmla="*/ T80 w 5706"/>
                <a:gd name="T82" fmla="+- 0 3520 3317"/>
                <a:gd name="T83" fmla="*/ 3520 h 203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</a:cxnLst>
              <a:rect l="0" t="0" r="r" b="b"/>
              <a:pathLst>
                <a:path w="5706" h="2030">
                  <a:moveTo>
                    <a:pt x="0" y="203"/>
                  </a:moveTo>
                  <a:lnTo>
                    <a:pt x="16" y="124"/>
                  </a:lnTo>
                  <a:lnTo>
                    <a:pt x="60" y="59"/>
                  </a:lnTo>
                  <a:lnTo>
                    <a:pt x="124" y="16"/>
                  </a:lnTo>
                  <a:lnTo>
                    <a:pt x="203" y="0"/>
                  </a:lnTo>
                  <a:lnTo>
                    <a:pt x="5502" y="0"/>
                  </a:lnTo>
                  <a:lnTo>
                    <a:pt x="5581" y="16"/>
                  </a:lnTo>
                  <a:lnTo>
                    <a:pt x="5646" y="59"/>
                  </a:lnTo>
                  <a:lnTo>
                    <a:pt x="5689" y="124"/>
                  </a:lnTo>
                  <a:lnTo>
                    <a:pt x="5705" y="203"/>
                  </a:lnTo>
                  <a:lnTo>
                    <a:pt x="5705" y="1826"/>
                  </a:lnTo>
                  <a:lnTo>
                    <a:pt x="5689" y="1905"/>
                  </a:lnTo>
                  <a:lnTo>
                    <a:pt x="5646" y="1970"/>
                  </a:lnTo>
                  <a:lnTo>
                    <a:pt x="5581" y="2013"/>
                  </a:lnTo>
                  <a:lnTo>
                    <a:pt x="5502" y="2029"/>
                  </a:lnTo>
                  <a:lnTo>
                    <a:pt x="203" y="2029"/>
                  </a:lnTo>
                  <a:lnTo>
                    <a:pt x="124" y="2013"/>
                  </a:lnTo>
                  <a:lnTo>
                    <a:pt x="60" y="1970"/>
                  </a:lnTo>
                  <a:lnTo>
                    <a:pt x="16" y="1905"/>
                  </a:lnTo>
                  <a:lnTo>
                    <a:pt x="0" y="1826"/>
                  </a:lnTo>
                  <a:lnTo>
                    <a:pt x="0" y="203"/>
                  </a:lnTo>
                  <a:close/>
                </a:path>
              </a:pathLst>
            </a:custGeom>
            <a:noFill/>
            <a:ln w="25400">
              <a:solidFill>
                <a:srgbClr val="4AACC5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" name="Freeform 8"/>
            <p:cNvSpPr>
              <a:spLocks/>
            </p:cNvSpPr>
            <p:nvPr/>
          </p:nvSpPr>
          <p:spPr bwMode="auto">
            <a:xfrm>
              <a:off x="6435" y="2979"/>
              <a:ext cx="6087" cy="2030"/>
            </a:xfrm>
            <a:custGeom>
              <a:avLst/>
              <a:gdLst>
                <a:gd name="T0" fmla="+- 0 12320 6436"/>
                <a:gd name="T1" fmla="*/ T0 w 6087"/>
                <a:gd name="T2" fmla="+- 0 2979 2979"/>
                <a:gd name="T3" fmla="*/ 2979 h 2030"/>
                <a:gd name="T4" fmla="+- 0 6639 6436"/>
                <a:gd name="T5" fmla="*/ T4 w 6087"/>
                <a:gd name="T6" fmla="+- 0 2979 2979"/>
                <a:gd name="T7" fmla="*/ 2979 h 2030"/>
                <a:gd name="T8" fmla="+- 0 6560 6436"/>
                <a:gd name="T9" fmla="*/ T8 w 6087"/>
                <a:gd name="T10" fmla="+- 0 2995 2979"/>
                <a:gd name="T11" fmla="*/ 2995 h 2030"/>
                <a:gd name="T12" fmla="+- 0 6495 6436"/>
                <a:gd name="T13" fmla="*/ T12 w 6087"/>
                <a:gd name="T14" fmla="+- 0 3039 2979"/>
                <a:gd name="T15" fmla="*/ 3039 h 2030"/>
                <a:gd name="T16" fmla="+- 0 6452 6436"/>
                <a:gd name="T17" fmla="*/ T16 w 6087"/>
                <a:gd name="T18" fmla="+- 0 3103 2979"/>
                <a:gd name="T19" fmla="*/ 3103 h 2030"/>
                <a:gd name="T20" fmla="+- 0 6436 6436"/>
                <a:gd name="T21" fmla="*/ T20 w 6087"/>
                <a:gd name="T22" fmla="+- 0 3182 2979"/>
                <a:gd name="T23" fmla="*/ 3182 h 2030"/>
                <a:gd name="T24" fmla="+- 0 6436 6436"/>
                <a:gd name="T25" fmla="*/ T24 w 6087"/>
                <a:gd name="T26" fmla="+- 0 4806 2979"/>
                <a:gd name="T27" fmla="*/ 4806 h 2030"/>
                <a:gd name="T28" fmla="+- 0 6452 6436"/>
                <a:gd name="T29" fmla="*/ T28 w 6087"/>
                <a:gd name="T30" fmla="+- 0 4885 2979"/>
                <a:gd name="T31" fmla="*/ 4885 h 2030"/>
                <a:gd name="T32" fmla="+- 0 6495 6436"/>
                <a:gd name="T33" fmla="*/ T32 w 6087"/>
                <a:gd name="T34" fmla="+- 0 4950 2979"/>
                <a:gd name="T35" fmla="*/ 4950 h 2030"/>
                <a:gd name="T36" fmla="+- 0 6560 6436"/>
                <a:gd name="T37" fmla="*/ T36 w 6087"/>
                <a:gd name="T38" fmla="+- 0 4993 2979"/>
                <a:gd name="T39" fmla="*/ 4993 h 2030"/>
                <a:gd name="T40" fmla="+- 0 6639 6436"/>
                <a:gd name="T41" fmla="*/ T40 w 6087"/>
                <a:gd name="T42" fmla="+- 0 5009 2979"/>
                <a:gd name="T43" fmla="*/ 5009 h 2030"/>
                <a:gd name="T44" fmla="+- 0 12320 6436"/>
                <a:gd name="T45" fmla="*/ T44 w 6087"/>
                <a:gd name="T46" fmla="+- 0 5009 2979"/>
                <a:gd name="T47" fmla="*/ 5009 h 2030"/>
                <a:gd name="T48" fmla="+- 0 12399 6436"/>
                <a:gd name="T49" fmla="*/ T48 w 6087"/>
                <a:gd name="T50" fmla="+- 0 4993 2979"/>
                <a:gd name="T51" fmla="*/ 4993 h 2030"/>
                <a:gd name="T52" fmla="+- 0 12463 6436"/>
                <a:gd name="T53" fmla="*/ T52 w 6087"/>
                <a:gd name="T54" fmla="+- 0 4950 2979"/>
                <a:gd name="T55" fmla="*/ 4950 h 2030"/>
                <a:gd name="T56" fmla="+- 0 12507 6436"/>
                <a:gd name="T57" fmla="*/ T56 w 6087"/>
                <a:gd name="T58" fmla="+- 0 4885 2979"/>
                <a:gd name="T59" fmla="*/ 4885 h 2030"/>
                <a:gd name="T60" fmla="+- 0 12523 6436"/>
                <a:gd name="T61" fmla="*/ T60 w 6087"/>
                <a:gd name="T62" fmla="+- 0 4806 2979"/>
                <a:gd name="T63" fmla="*/ 4806 h 2030"/>
                <a:gd name="T64" fmla="+- 0 12523 6436"/>
                <a:gd name="T65" fmla="*/ T64 w 6087"/>
                <a:gd name="T66" fmla="+- 0 3182 2979"/>
                <a:gd name="T67" fmla="*/ 3182 h 2030"/>
                <a:gd name="T68" fmla="+- 0 12507 6436"/>
                <a:gd name="T69" fmla="*/ T68 w 6087"/>
                <a:gd name="T70" fmla="+- 0 3103 2979"/>
                <a:gd name="T71" fmla="*/ 3103 h 2030"/>
                <a:gd name="T72" fmla="+- 0 12463 6436"/>
                <a:gd name="T73" fmla="*/ T72 w 6087"/>
                <a:gd name="T74" fmla="+- 0 3039 2979"/>
                <a:gd name="T75" fmla="*/ 3039 h 2030"/>
                <a:gd name="T76" fmla="+- 0 12399 6436"/>
                <a:gd name="T77" fmla="*/ T76 w 6087"/>
                <a:gd name="T78" fmla="+- 0 2995 2979"/>
                <a:gd name="T79" fmla="*/ 2995 h 2030"/>
                <a:gd name="T80" fmla="+- 0 12320 6436"/>
                <a:gd name="T81" fmla="*/ T80 w 6087"/>
                <a:gd name="T82" fmla="+- 0 2979 2979"/>
                <a:gd name="T83" fmla="*/ 2979 h 203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</a:cxnLst>
              <a:rect l="0" t="0" r="r" b="b"/>
              <a:pathLst>
                <a:path w="6087" h="2030">
                  <a:moveTo>
                    <a:pt x="5884" y="0"/>
                  </a:moveTo>
                  <a:lnTo>
                    <a:pt x="203" y="0"/>
                  </a:lnTo>
                  <a:lnTo>
                    <a:pt x="124" y="16"/>
                  </a:lnTo>
                  <a:lnTo>
                    <a:pt x="59" y="60"/>
                  </a:lnTo>
                  <a:lnTo>
                    <a:pt x="16" y="124"/>
                  </a:lnTo>
                  <a:lnTo>
                    <a:pt x="0" y="203"/>
                  </a:lnTo>
                  <a:lnTo>
                    <a:pt x="0" y="1827"/>
                  </a:lnTo>
                  <a:lnTo>
                    <a:pt x="16" y="1906"/>
                  </a:lnTo>
                  <a:lnTo>
                    <a:pt x="59" y="1971"/>
                  </a:lnTo>
                  <a:lnTo>
                    <a:pt x="124" y="2014"/>
                  </a:lnTo>
                  <a:lnTo>
                    <a:pt x="203" y="2030"/>
                  </a:lnTo>
                  <a:lnTo>
                    <a:pt x="5884" y="2030"/>
                  </a:lnTo>
                  <a:lnTo>
                    <a:pt x="5963" y="2014"/>
                  </a:lnTo>
                  <a:lnTo>
                    <a:pt x="6027" y="1971"/>
                  </a:lnTo>
                  <a:lnTo>
                    <a:pt x="6071" y="1906"/>
                  </a:lnTo>
                  <a:lnTo>
                    <a:pt x="6087" y="1827"/>
                  </a:lnTo>
                  <a:lnTo>
                    <a:pt x="6087" y="203"/>
                  </a:lnTo>
                  <a:lnTo>
                    <a:pt x="6071" y="124"/>
                  </a:lnTo>
                  <a:lnTo>
                    <a:pt x="6027" y="60"/>
                  </a:lnTo>
                  <a:lnTo>
                    <a:pt x="5963" y="16"/>
                  </a:lnTo>
                  <a:lnTo>
                    <a:pt x="5884" y="0"/>
                  </a:lnTo>
                  <a:close/>
                </a:path>
              </a:pathLst>
            </a:custGeom>
            <a:solidFill>
              <a:srgbClr val="4AAC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" name="Freeform 7"/>
            <p:cNvSpPr>
              <a:spLocks/>
            </p:cNvSpPr>
            <p:nvPr/>
          </p:nvSpPr>
          <p:spPr bwMode="auto">
            <a:xfrm>
              <a:off x="6435" y="2979"/>
              <a:ext cx="6087" cy="2030"/>
            </a:xfrm>
            <a:custGeom>
              <a:avLst/>
              <a:gdLst>
                <a:gd name="T0" fmla="+- 0 6436 6436"/>
                <a:gd name="T1" fmla="*/ T0 w 6087"/>
                <a:gd name="T2" fmla="+- 0 3182 2979"/>
                <a:gd name="T3" fmla="*/ 3182 h 2030"/>
                <a:gd name="T4" fmla="+- 0 6452 6436"/>
                <a:gd name="T5" fmla="*/ T4 w 6087"/>
                <a:gd name="T6" fmla="+- 0 3103 2979"/>
                <a:gd name="T7" fmla="*/ 3103 h 2030"/>
                <a:gd name="T8" fmla="+- 0 6495 6436"/>
                <a:gd name="T9" fmla="*/ T8 w 6087"/>
                <a:gd name="T10" fmla="+- 0 3039 2979"/>
                <a:gd name="T11" fmla="*/ 3039 h 2030"/>
                <a:gd name="T12" fmla="+- 0 6560 6436"/>
                <a:gd name="T13" fmla="*/ T12 w 6087"/>
                <a:gd name="T14" fmla="+- 0 2995 2979"/>
                <a:gd name="T15" fmla="*/ 2995 h 2030"/>
                <a:gd name="T16" fmla="+- 0 6639 6436"/>
                <a:gd name="T17" fmla="*/ T16 w 6087"/>
                <a:gd name="T18" fmla="+- 0 2979 2979"/>
                <a:gd name="T19" fmla="*/ 2979 h 2030"/>
                <a:gd name="T20" fmla="+- 0 12320 6436"/>
                <a:gd name="T21" fmla="*/ T20 w 6087"/>
                <a:gd name="T22" fmla="+- 0 2979 2979"/>
                <a:gd name="T23" fmla="*/ 2979 h 2030"/>
                <a:gd name="T24" fmla="+- 0 12399 6436"/>
                <a:gd name="T25" fmla="*/ T24 w 6087"/>
                <a:gd name="T26" fmla="+- 0 2995 2979"/>
                <a:gd name="T27" fmla="*/ 2995 h 2030"/>
                <a:gd name="T28" fmla="+- 0 12463 6436"/>
                <a:gd name="T29" fmla="*/ T28 w 6087"/>
                <a:gd name="T30" fmla="+- 0 3039 2979"/>
                <a:gd name="T31" fmla="*/ 3039 h 2030"/>
                <a:gd name="T32" fmla="+- 0 12507 6436"/>
                <a:gd name="T33" fmla="*/ T32 w 6087"/>
                <a:gd name="T34" fmla="+- 0 3103 2979"/>
                <a:gd name="T35" fmla="*/ 3103 h 2030"/>
                <a:gd name="T36" fmla="+- 0 12523 6436"/>
                <a:gd name="T37" fmla="*/ T36 w 6087"/>
                <a:gd name="T38" fmla="+- 0 3182 2979"/>
                <a:gd name="T39" fmla="*/ 3182 h 2030"/>
                <a:gd name="T40" fmla="+- 0 12523 6436"/>
                <a:gd name="T41" fmla="*/ T40 w 6087"/>
                <a:gd name="T42" fmla="+- 0 4806 2979"/>
                <a:gd name="T43" fmla="*/ 4806 h 2030"/>
                <a:gd name="T44" fmla="+- 0 12507 6436"/>
                <a:gd name="T45" fmla="*/ T44 w 6087"/>
                <a:gd name="T46" fmla="+- 0 4885 2979"/>
                <a:gd name="T47" fmla="*/ 4885 h 2030"/>
                <a:gd name="T48" fmla="+- 0 12463 6436"/>
                <a:gd name="T49" fmla="*/ T48 w 6087"/>
                <a:gd name="T50" fmla="+- 0 4950 2979"/>
                <a:gd name="T51" fmla="*/ 4950 h 2030"/>
                <a:gd name="T52" fmla="+- 0 12399 6436"/>
                <a:gd name="T53" fmla="*/ T52 w 6087"/>
                <a:gd name="T54" fmla="+- 0 4993 2979"/>
                <a:gd name="T55" fmla="*/ 4993 h 2030"/>
                <a:gd name="T56" fmla="+- 0 12320 6436"/>
                <a:gd name="T57" fmla="*/ T56 w 6087"/>
                <a:gd name="T58" fmla="+- 0 5009 2979"/>
                <a:gd name="T59" fmla="*/ 5009 h 2030"/>
                <a:gd name="T60" fmla="+- 0 6639 6436"/>
                <a:gd name="T61" fmla="*/ T60 w 6087"/>
                <a:gd name="T62" fmla="+- 0 5009 2979"/>
                <a:gd name="T63" fmla="*/ 5009 h 2030"/>
                <a:gd name="T64" fmla="+- 0 6560 6436"/>
                <a:gd name="T65" fmla="*/ T64 w 6087"/>
                <a:gd name="T66" fmla="+- 0 4993 2979"/>
                <a:gd name="T67" fmla="*/ 4993 h 2030"/>
                <a:gd name="T68" fmla="+- 0 6495 6436"/>
                <a:gd name="T69" fmla="*/ T68 w 6087"/>
                <a:gd name="T70" fmla="+- 0 4950 2979"/>
                <a:gd name="T71" fmla="*/ 4950 h 2030"/>
                <a:gd name="T72" fmla="+- 0 6452 6436"/>
                <a:gd name="T73" fmla="*/ T72 w 6087"/>
                <a:gd name="T74" fmla="+- 0 4885 2979"/>
                <a:gd name="T75" fmla="*/ 4885 h 2030"/>
                <a:gd name="T76" fmla="+- 0 6436 6436"/>
                <a:gd name="T77" fmla="*/ T76 w 6087"/>
                <a:gd name="T78" fmla="+- 0 4806 2979"/>
                <a:gd name="T79" fmla="*/ 4806 h 2030"/>
                <a:gd name="T80" fmla="+- 0 6436 6436"/>
                <a:gd name="T81" fmla="*/ T80 w 6087"/>
                <a:gd name="T82" fmla="+- 0 3182 2979"/>
                <a:gd name="T83" fmla="*/ 3182 h 203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</a:cxnLst>
              <a:rect l="0" t="0" r="r" b="b"/>
              <a:pathLst>
                <a:path w="6087" h="2030">
                  <a:moveTo>
                    <a:pt x="0" y="203"/>
                  </a:moveTo>
                  <a:lnTo>
                    <a:pt x="16" y="124"/>
                  </a:lnTo>
                  <a:lnTo>
                    <a:pt x="59" y="60"/>
                  </a:lnTo>
                  <a:lnTo>
                    <a:pt x="124" y="16"/>
                  </a:lnTo>
                  <a:lnTo>
                    <a:pt x="203" y="0"/>
                  </a:lnTo>
                  <a:lnTo>
                    <a:pt x="5884" y="0"/>
                  </a:lnTo>
                  <a:lnTo>
                    <a:pt x="5963" y="16"/>
                  </a:lnTo>
                  <a:lnTo>
                    <a:pt x="6027" y="60"/>
                  </a:lnTo>
                  <a:lnTo>
                    <a:pt x="6071" y="124"/>
                  </a:lnTo>
                  <a:lnTo>
                    <a:pt x="6087" y="203"/>
                  </a:lnTo>
                  <a:lnTo>
                    <a:pt x="6087" y="1827"/>
                  </a:lnTo>
                  <a:lnTo>
                    <a:pt x="6071" y="1906"/>
                  </a:lnTo>
                  <a:lnTo>
                    <a:pt x="6027" y="1971"/>
                  </a:lnTo>
                  <a:lnTo>
                    <a:pt x="5963" y="2014"/>
                  </a:lnTo>
                  <a:lnTo>
                    <a:pt x="5884" y="2030"/>
                  </a:lnTo>
                  <a:lnTo>
                    <a:pt x="203" y="2030"/>
                  </a:lnTo>
                  <a:lnTo>
                    <a:pt x="124" y="2014"/>
                  </a:lnTo>
                  <a:lnTo>
                    <a:pt x="59" y="1971"/>
                  </a:lnTo>
                  <a:lnTo>
                    <a:pt x="16" y="1906"/>
                  </a:lnTo>
                  <a:lnTo>
                    <a:pt x="0" y="1827"/>
                  </a:lnTo>
                  <a:lnTo>
                    <a:pt x="0" y="203"/>
                  </a:lnTo>
                  <a:close/>
                </a:path>
              </a:pathLst>
            </a:custGeom>
            <a:noFill/>
            <a:ln w="2540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8" name="Freeform 6"/>
            <p:cNvSpPr>
              <a:spLocks/>
            </p:cNvSpPr>
            <p:nvPr/>
          </p:nvSpPr>
          <p:spPr bwMode="auto">
            <a:xfrm>
              <a:off x="6790" y="3316"/>
              <a:ext cx="6087" cy="2030"/>
            </a:xfrm>
            <a:custGeom>
              <a:avLst/>
              <a:gdLst>
                <a:gd name="T0" fmla="+- 0 12675 6791"/>
                <a:gd name="T1" fmla="*/ T0 w 6087"/>
                <a:gd name="T2" fmla="+- 0 3317 3317"/>
                <a:gd name="T3" fmla="*/ 3317 h 2030"/>
                <a:gd name="T4" fmla="+- 0 6994 6791"/>
                <a:gd name="T5" fmla="*/ T4 w 6087"/>
                <a:gd name="T6" fmla="+- 0 3317 3317"/>
                <a:gd name="T7" fmla="*/ 3317 h 2030"/>
                <a:gd name="T8" fmla="+- 0 6915 6791"/>
                <a:gd name="T9" fmla="*/ T8 w 6087"/>
                <a:gd name="T10" fmla="+- 0 3333 3317"/>
                <a:gd name="T11" fmla="*/ 3333 h 2030"/>
                <a:gd name="T12" fmla="+- 0 6850 6791"/>
                <a:gd name="T13" fmla="*/ T12 w 6087"/>
                <a:gd name="T14" fmla="+- 0 3376 3317"/>
                <a:gd name="T15" fmla="*/ 3376 h 2030"/>
                <a:gd name="T16" fmla="+- 0 6807 6791"/>
                <a:gd name="T17" fmla="*/ T16 w 6087"/>
                <a:gd name="T18" fmla="+- 0 3441 3317"/>
                <a:gd name="T19" fmla="*/ 3441 h 2030"/>
                <a:gd name="T20" fmla="+- 0 6791 6791"/>
                <a:gd name="T21" fmla="*/ T20 w 6087"/>
                <a:gd name="T22" fmla="+- 0 3520 3317"/>
                <a:gd name="T23" fmla="*/ 3520 h 2030"/>
                <a:gd name="T24" fmla="+- 0 6791 6791"/>
                <a:gd name="T25" fmla="*/ T24 w 6087"/>
                <a:gd name="T26" fmla="+- 0 5143 3317"/>
                <a:gd name="T27" fmla="*/ 5143 h 2030"/>
                <a:gd name="T28" fmla="+- 0 6807 6791"/>
                <a:gd name="T29" fmla="*/ T28 w 6087"/>
                <a:gd name="T30" fmla="+- 0 5222 3317"/>
                <a:gd name="T31" fmla="*/ 5222 h 2030"/>
                <a:gd name="T32" fmla="+- 0 6850 6791"/>
                <a:gd name="T33" fmla="*/ T32 w 6087"/>
                <a:gd name="T34" fmla="+- 0 5287 3317"/>
                <a:gd name="T35" fmla="*/ 5287 h 2030"/>
                <a:gd name="T36" fmla="+- 0 6915 6791"/>
                <a:gd name="T37" fmla="*/ T36 w 6087"/>
                <a:gd name="T38" fmla="+- 0 5330 3317"/>
                <a:gd name="T39" fmla="*/ 5330 h 2030"/>
                <a:gd name="T40" fmla="+- 0 6994 6791"/>
                <a:gd name="T41" fmla="*/ T40 w 6087"/>
                <a:gd name="T42" fmla="+- 0 5346 3317"/>
                <a:gd name="T43" fmla="*/ 5346 h 2030"/>
                <a:gd name="T44" fmla="+- 0 12675 6791"/>
                <a:gd name="T45" fmla="*/ T44 w 6087"/>
                <a:gd name="T46" fmla="+- 0 5346 3317"/>
                <a:gd name="T47" fmla="*/ 5346 h 2030"/>
                <a:gd name="T48" fmla="+- 0 12754 6791"/>
                <a:gd name="T49" fmla="*/ T48 w 6087"/>
                <a:gd name="T50" fmla="+- 0 5330 3317"/>
                <a:gd name="T51" fmla="*/ 5330 h 2030"/>
                <a:gd name="T52" fmla="+- 0 12818 6791"/>
                <a:gd name="T53" fmla="*/ T52 w 6087"/>
                <a:gd name="T54" fmla="+- 0 5287 3317"/>
                <a:gd name="T55" fmla="*/ 5287 h 2030"/>
                <a:gd name="T56" fmla="+- 0 12862 6791"/>
                <a:gd name="T57" fmla="*/ T56 w 6087"/>
                <a:gd name="T58" fmla="+- 0 5222 3317"/>
                <a:gd name="T59" fmla="*/ 5222 h 2030"/>
                <a:gd name="T60" fmla="+- 0 12878 6791"/>
                <a:gd name="T61" fmla="*/ T60 w 6087"/>
                <a:gd name="T62" fmla="+- 0 5143 3317"/>
                <a:gd name="T63" fmla="*/ 5143 h 2030"/>
                <a:gd name="T64" fmla="+- 0 12878 6791"/>
                <a:gd name="T65" fmla="*/ T64 w 6087"/>
                <a:gd name="T66" fmla="+- 0 3520 3317"/>
                <a:gd name="T67" fmla="*/ 3520 h 2030"/>
                <a:gd name="T68" fmla="+- 0 12862 6791"/>
                <a:gd name="T69" fmla="*/ T68 w 6087"/>
                <a:gd name="T70" fmla="+- 0 3441 3317"/>
                <a:gd name="T71" fmla="*/ 3441 h 2030"/>
                <a:gd name="T72" fmla="+- 0 12818 6791"/>
                <a:gd name="T73" fmla="*/ T72 w 6087"/>
                <a:gd name="T74" fmla="+- 0 3376 3317"/>
                <a:gd name="T75" fmla="*/ 3376 h 2030"/>
                <a:gd name="T76" fmla="+- 0 12754 6791"/>
                <a:gd name="T77" fmla="*/ T76 w 6087"/>
                <a:gd name="T78" fmla="+- 0 3333 3317"/>
                <a:gd name="T79" fmla="*/ 3333 h 2030"/>
                <a:gd name="T80" fmla="+- 0 12675 6791"/>
                <a:gd name="T81" fmla="*/ T80 w 6087"/>
                <a:gd name="T82" fmla="+- 0 3317 3317"/>
                <a:gd name="T83" fmla="*/ 3317 h 203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</a:cxnLst>
              <a:rect l="0" t="0" r="r" b="b"/>
              <a:pathLst>
                <a:path w="6087" h="2030">
                  <a:moveTo>
                    <a:pt x="5884" y="0"/>
                  </a:moveTo>
                  <a:lnTo>
                    <a:pt x="203" y="0"/>
                  </a:lnTo>
                  <a:lnTo>
                    <a:pt x="124" y="16"/>
                  </a:lnTo>
                  <a:lnTo>
                    <a:pt x="59" y="59"/>
                  </a:lnTo>
                  <a:lnTo>
                    <a:pt x="16" y="124"/>
                  </a:lnTo>
                  <a:lnTo>
                    <a:pt x="0" y="203"/>
                  </a:lnTo>
                  <a:lnTo>
                    <a:pt x="0" y="1826"/>
                  </a:lnTo>
                  <a:lnTo>
                    <a:pt x="16" y="1905"/>
                  </a:lnTo>
                  <a:lnTo>
                    <a:pt x="59" y="1970"/>
                  </a:lnTo>
                  <a:lnTo>
                    <a:pt x="124" y="2013"/>
                  </a:lnTo>
                  <a:lnTo>
                    <a:pt x="203" y="2029"/>
                  </a:lnTo>
                  <a:lnTo>
                    <a:pt x="5884" y="2029"/>
                  </a:lnTo>
                  <a:lnTo>
                    <a:pt x="5963" y="2013"/>
                  </a:lnTo>
                  <a:lnTo>
                    <a:pt x="6027" y="1970"/>
                  </a:lnTo>
                  <a:lnTo>
                    <a:pt x="6071" y="1905"/>
                  </a:lnTo>
                  <a:lnTo>
                    <a:pt x="6087" y="1826"/>
                  </a:lnTo>
                  <a:lnTo>
                    <a:pt x="6087" y="203"/>
                  </a:lnTo>
                  <a:lnTo>
                    <a:pt x="6071" y="124"/>
                  </a:lnTo>
                  <a:lnTo>
                    <a:pt x="6027" y="59"/>
                  </a:lnTo>
                  <a:lnTo>
                    <a:pt x="5963" y="16"/>
                  </a:lnTo>
                  <a:lnTo>
                    <a:pt x="5884" y="0"/>
                  </a:lnTo>
                  <a:close/>
                </a:path>
              </a:pathLst>
            </a:custGeom>
            <a:solidFill>
              <a:srgbClr val="FFFFFF">
                <a:alpha val="9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9" name="Freeform 5"/>
            <p:cNvSpPr>
              <a:spLocks/>
            </p:cNvSpPr>
            <p:nvPr/>
          </p:nvSpPr>
          <p:spPr bwMode="auto">
            <a:xfrm>
              <a:off x="6790" y="3316"/>
              <a:ext cx="6087" cy="2030"/>
            </a:xfrm>
            <a:custGeom>
              <a:avLst/>
              <a:gdLst>
                <a:gd name="T0" fmla="+- 0 6791 6791"/>
                <a:gd name="T1" fmla="*/ T0 w 6087"/>
                <a:gd name="T2" fmla="+- 0 3520 3317"/>
                <a:gd name="T3" fmla="*/ 3520 h 2030"/>
                <a:gd name="T4" fmla="+- 0 6807 6791"/>
                <a:gd name="T5" fmla="*/ T4 w 6087"/>
                <a:gd name="T6" fmla="+- 0 3441 3317"/>
                <a:gd name="T7" fmla="*/ 3441 h 2030"/>
                <a:gd name="T8" fmla="+- 0 6850 6791"/>
                <a:gd name="T9" fmla="*/ T8 w 6087"/>
                <a:gd name="T10" fmla="+- 0 3376 3317"/>
                <a:gd name="T11" fmla="*/ 3376 h 2030"/>
                <a:gd name="T12" fmla="+- 0 6915 6791"/>
                <a:gd name="T13" fmla="*/ T12 w 6087"/>
                <a:gd name="T14" fmla="+- 0 3333 3317"/>
                <a:gd name="T15" fmla="*/ 3333 h 2030"/>
                <a:gd name="T16" fmla="+- 0 6994 6791"/>
                <a:gd name="T17" fmla="*/ T16 w 6087"/>
                <a:gd name="T18" fmla="+- 0 3317 3317"/>
                <a:gd name="T19" fmla="*/ 3317 h 2030"/>
                <a:gd name="T20" fmla="+- 0 12675 6791"/>
                <a:gd name="T21" fmla="*/ T20 w 6087"/>
                <a:gd name="T22" fmla="+- 0 3317 3317"/>
                <a:gd name="T23" fmla="*/ 3317 h 2030"/>
                <a:gd name="T24" fmla="+- 0 12754 6791"/>
                <a:gd name="T25" fmla="*/ T24 w 6087"/>
                <a:gd name="T26" fmla="+- 0 3333 3317"/>
                <a:gd name="T27" fmla="*/ 3333 h 2030"/>
                <a:gd name="T28" fmla="+- 0 12818 6791"/>
                <a:gd name="T29" fmla="*/ T28 w 6087"/>
                <a:gd name="T30" fmla="+- 0 3376 3317"/>
                <a:gd name="T31" fmla="*/ 3376 h 2030"/>
                <a:gd name="T32" fmla="+- 0 12862 6791"/>
                <a:gd name="T33" fmla="*/ T32 w 6087"/>
                <a:gd name="T34" fmla="+- 0 3441 3317"/>
                <a:gd name="T35" fmla="*/ 3441 h 2030"/>
                <a:gd name="T36" fmla="+- 0 12878 6791"/>
                <a:gd name="T37" fmla="*/ T36 w 6087"/>
                <a:gd name="T38" fmla="+- 0 3520 3317"/>
                <a:gd name="T39" fmla="*/ 3520 h 2030"/>
                <a:gd name="T40" fmla="+- 0 12878 6791"/>
                <a:gd name="T41" fmla="*/ T40 w 6087"/>
                <a:gd name="T42" fmla="+- 0 5143 3317"/>
                <a:gd name="T43" fmla="*/ 5143 h 2030"/>
                <a:gd name="T44" fmla="+- 0 12862 6791"/>
                <a:gd name="T45" fmla="*/ T44 w 6087"/>
                <a:gd name="T46" fmla="+- 0 5222 3317"/>
                <a:gd name="T47" fmla="*/ 5222 h 2030"/>
                <a:gd name="T48" fmla="+- 0 12818 6791"/>
                <a:gd name="T49" fmla="*/ T48 w 6087"/>
                <a:gd name="T50" fmla="+- 0 5287 3317"/>
                <a:gd name="T51" fmla="*/ 5287 h 2030"/>
                <a:gd name="T52" fmla="+- 0 12754 6791"/>
                <a:gd name="T53" fmla="*/ T52 w 6087"/>
                <a:gd name="T54" fmla="+- 0 5330 3317"/>
                <a:gd name="T55" fmla="*/ 5330 h 2030"/>
                <a:gd name="T56" fmla="+- 0 12675 6791"/>
                <a:gd name="T57" fmla="*/ T56 w 6087"/>
                <a:gd name="T58" fmla="+- 0 5346 3317"/>
                <a:gd name="T59" fmla="*/ 5346 h 2030"/>
                <a:gd name="T60" fmla="+- 0 6994 6791"/>
                <a:gd name="T61" fmla="*/ T60 w 6087"/>
                <a:gd name="T62" fmla="+- 0 5346 3317"/>
                <a:gd name="T63" fmla="*/ 5346 h 2030"/>
                <a:gd name="T64" fmla="+- 0 6915 6791"/>
                <a:gd name="T65" fmla="*/ T64 w 6087"/>
                <a:gd name="T66" fmla="+- 0 5330 3317"/>
                <a:gd name="T67" fmla="*/ 5330 h 2030"/>
                <a:gd name="T68" fmla="+- 0 6850 6791"/>
                <a:gd name="T69" fmla="*/ T68 w 6087"/>
                <a:gd name="T70" fmla="+- 0 5287 3317"/>
                <a:gd name="T71" fmla="*/ 5287 h 2030"/>
                <a:gd name="T72" fmla="+- 0 6807 6791"/>
                <a:gd name="T73" fmla="*/ T72 w 6087"/>
                <a:gd name="T74" fmla="+- 0 5222 3317"/>
                <a:gd name="T75" fmla="*/ 5222 h 2030"/>
                <a:gd name="T76" fmla="+- 0 6791 6791"/>
                <a:gd name="T77" fmla="*/ T76 w 6087"/>
                <a:gd name="T78" fmla="+- 0 5143 3317"/>
                <a:gd name="T79" fmla="*/ 5143 h 2030"/>
                <a:gd name="T80" fmla="+- 0 6791 6791"/>
                <a:gd name="T81" fmla="*/ T80 w 6087"/>
                <a:gd name="T82" fmla="+- 0 3520 3317"/>
                <a:gd name="T83" fmla="*/ 3520 h 203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</a:cxnLst>
              <a:rect l="0" t="0" r="r" b="b"/>
              <a:pathLst>
                <a:path w="6087" h="2030">
                  <a:moveTo>
                    <a:pt x="0" y="203"/>
                  </a:moveTo>
                  <a:lnTo>
                    <a:pt x="16" y="124"/>
                  </a:lnTo>
                  <a:lnTo>
                    <a:pt x="59" y="59"/>
                  </a:lnTo>
                  <a:lnTo>
                    <a:pt x="124" y="16"/>
                  </a:lnTo>
                  <a:lnTo>
                    <a:pt x="203" y="0"/>
                  </a:lnTo>
                  <a:lnTo>
                    <a:pt x="5884" y="0"/>
                  </a:lnTo>
                  <a:lnTo>
                    <a:pt x="5963" y="16"/>
                  </a:lnTo>
                  <a:lnTo>
                    <a:pt x="6027" y="59"/>
                  </a:lnTo>
                  <a:lnTo>
                    <a:pt x="6071" y="124"/>
                  </a:lnTo>
                  <a:lnTo>
                    <a:pt x="6087" y="203"/>
                  </a:lnTo>
                  <a:lnTo>
                    <a:pt x="6087" y="1826"/>
                  </a:lnTo>
                  <a:lnTo>
                    <a:pt x="6071" y="1905"/>
                  </a:lnTo>
                  <a:lnTo>
                    <a:pt x="6027" y="1970"/>
                  </a:lnTo>
                  <a:lnTo>
                    <a:pt x="5963" y="2013"/>
                  </a:lnTo>
                  <a:lnTo>
                    <a:pt x="5884" y="2029"/>
                  </a:lnTo>
                  <a:lnTo>
                    <a:pt x="203" y="2029"/>
                  </a:lnTo>
                  <a:lnTo>
                    <a:pt x="124" y="2013"/>
                  </a:lnTo>
                  <a:lnTo>
                    <a:pt x="59" y="1970"/>
                  </a:lnTo>
                  <a:lnTo>
                    <a:pt x="16" y="1905"/>
                  </a:lnTo>
                  <a:lnTo>
                    <a:pt x="0" y="1826"/>
                  </a:lnTo>
                  <a:lnTo>
                    <a:pt x="0" y="203"/>
                  </a:lnTo>
                  <a:close/>
                </a:path>
              </a:pathLst>
            </a:custGeom>
            <a:noFill/>
            <a:ln w="25400">
              <a:solidFill>
                <a:srgbClr val="4AACC5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" name="Text Box 4"/>
            <p:cNvSpPr txBox="1">
              <a:spLocks noChangeArrowheads="1"/>
            </p:cNvSpPr>
            <p:nvPr/>
          </p:nvSpPr>
          <p:spPr bwMode="auto">
            <a:xfrm>
              <a:off x="6266" y="1070"/>
              <a:ext cx="742" cy="6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Microsoft Sans Serif" panose="020B0604020202020204" pitchFamily="34" charset="0"/>
                  <a:cs typeface="Calibri" panose="020F0502020204030204" pitchFamily="34" charset="0"/>
                </a:rPr>
                <a:t>ФГ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1" name="Text Box 3"/>
            <p:cNvSpPr txBox="1">
              <a:spLocks noChangeArrowheads="1"/>
            </p:cNvSpPr>
            <p:nvPr/>
          </p:nvSpPr>
          <p:spPr bwMode="auto">
            <a:xfrm>
              <a:off x="660" y="3640"/>
              <a:ext cx="5162" cy="1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3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Microsoft Sans Serif" panose="020B0604020202020204" pitchFamily="34" charset="0"/>
                  <a:cs typeface="Calibri" panose="020F0502020204030204" pitchFamily="34" charset="0"/>
                </a:rPr>
                <a:t>Метапредметные</a:t>
              </a:r>
              <a:endParaRPr kumimoji="0" lang="ru-RU" altLang="ru-RU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3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Microsoft Sans Serif" panose="020B0604020202020204" pitchFamily="34" charset="0"/>
                  <a:cs typeface="Calibri" panose="020F0502020204030204" pitchFamily="34" charset="0"/>
                </a:rPr>
                <a:t>умения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2" name="Text Box 2"/>
            <p:cNvSpPr txBox="1">
              <a:spLocks noChangeArrowheads="1"/>
            </p:cNvSpPr>
            <p:nvPr/>
          </p:nvSpPr>
          <p:spPr bwMode="auto">
            <a:xfrm>
              <a:off x="7271" y="4013"/>
              <a:ext cx="5146" cy="6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3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Microsoft Sans Serif" panose="020B0604020202020204" pitchFamily="34" charset="0"/>
                  <a:cs typeface="Calibri" panose="020F0502020204030204" pitchFamily="34" charset="0"/>
                </a:rPr>
                <a:t>Новые умения ФГ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526421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199638" y="1290955"/>
            <a:ext cx="95567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sz="2000" b="1" i="1" spc="-5" dirty="0">
                <a:solidFill>
                  <a:srgbClr val="006600"/>
                </a:solidFill>
                <a:latin typeface="Arial"/>
                <a:cs typeface="Arial"/>
              </a:rPr>
              <a:t>умения</a:t>
            </a:r>
            <a:endParaRPr sz="20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643120" y="1342771"/>
            <a:ext cx="22860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1600" spc="655" dirty="0">
                <a:solidFill>
                  <a:prstClr val="black"/>
                </a:solidFill>
                <a:latin typeface="Microsoft Sans Serif"/>
                <a:cs typeface="Microsoft Sans Serif"/>
              </a:rPr>
              <a:t>—</a:t>
            </a:r>
            <a:endParaRPr sz="1600">
              <a:solidFill>
                <a:prstClr val="black"/>
              </a:solidFill>
              <a:latin typeface="Microsoft Sans Serif"/>
              <a:cs typeface="Microsoft Sans Serif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85089" y="1290955"/>
            <a:ext cx="2424430" cy="6064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sz="2000" b="1" i="1" spc="-5" dirty="0">
                <a:solidFill>
                  <a:srgbClr val="006600"/>
                </a:solidFill>
                <a:latin typeface="Arial"/>
                <a:cs typeface="Arial"/>
              </a:rPr>
              <a:t>Метапредметные</a:t>
            </a:r>
            <a:endParaRPr sz="2000">
              <a:solidFill>
                <a:prstClr val="black"/>
              </a:solidFill>
              <a:latin typeface="Arial"/>
              <a:cs typeface="Arial"/>
            </a:endParaRPr>
          </a:p>
          <a:p>
            <a:pPr marL="12700">
              <a:spcBef>
                <a:spcPts val="5"/>
              </a:spcBef>
            </a:pPr>
            <a:r>
              <a:rPr spc="-5" dirty="0">
                <a:solidFill>
                  <a:prstClr val="black"/>
                </a:solidFill>
                <a:latin typeface="Microsoft Sans Serif"/>
                <a:cs typeface="Microsoft Sans Serif"/>
              </a:rPr>
              <a:t>освоенные</a:t>
            </a:r>
            <a:endParaRPr>
              <a:solidFill>
                <a:prstClr val="black"/>
              </a:solidFill>
              <a:latin typeface="Microsoft Sans Serif"/>
              <a:cs typeface="Microsoft Sans Serif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224022" y="1597278"/>
            <a:ext cx="16459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pc="-15" dirty="0">
                <a:solidFill>
                  <a:prstClr val="black"/>
                </a:solidFill>
                <a:latin typeface="Microsoft Sans Serif"/>
                <a:cs typeface="Microsoft Sans Serif"/>
              </a:rPr>
              <a:t>обучающимися</a:t>
            </a:r>
            <a:endParaRPr>
              <a:solidFill>
                <a:prstClr val="black"/>
              </a:solidFill>
              <a:latin typeface="Microsoft Sans Serif"/>
              <a:cs typeface="Microsoft Sans Serif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85089" y="1871548"/>
            <a:ext cx="310261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  <a:tabLst>
                <a:tab pos="2103755" algn="l"/>
              </a:tabLst>
            </a:pPr>
            <a:r>
              <a:rPr spc="-15" dirty="0">
                <a:solidFill>
                  <a:prstClr val="black"/>
                </a:solidFill>
                <a:latin typeface="Microsoft Sans Serif"/>
                <a:cs typeface="Microsoft Sans Serif"/>
              </a:rPr>
              <a:t>у</a:t>
            </a:r>
            <a:r>
              <a:rPr spc="-10" dirty="0">
                <a:solidFill>
                  <a:prstClr val="black"/>
                </a:solidFill>
                <a:latin typeface="Microsoft Sans Serif"/>
                <a:cs typeface="Microsoft Sans Serif"/>
              </a:rPr>
              <a:t>ни</a:t>
            </a:r>
            <a:r>
              <a:rPr spc="-15" dirty="0">
                <a:solidFill>
                  <a:prstClr val="black"/>
                </a:solidFill>
                <a:latin typeface="Microsoft Sans Serif"/>
                <a:cs typeface="Microsoft Sans Serif"/>
              </a:rPr>
              <a:t>в</a:t>
            </a:r>
            <a:r>
              <a:rPr spc="-10" dirty="0">
                <a:solidFill>
                  <a:prstClr val="black"/>
                </a:solidFill>
                <a:latin typeface="Microsoft Sans Serif"/>
                <a:cs typeface="Microsoft Sans Serif"/>
              </a:rPr>
              <a:t>ер</a:t>
            </a:r>
            <a:r>
              <a:rPr dirty="0">
                <a:solidFill>
                  <a:prstClr val="black"/>
                </a:solidFill>
                <a:latin typeface="Microsoft Sans Serif"/>
                <a:cs typeface="Microsoft Sans Serif"/>
              </a:rPr>
              <a:t>с</a:t>
            </a:r>
            <a:r>
              <a:rPr spc="-10" dirty="0">
                <a:solidFill>
                  <a:prstClr val="black"/>
                </a:solidFill>
                <a:latin typeface="Microsoft Sans Serif"/>
                <a:cs typeface="Microsoft Sans Serif"/>
              </a:rPr>
              <a:t>а</a:t>
            </a:r>
            <a:r>
              <a:rPr dirty="0">
                <a:solidFill>
                  <a:prstClr val="black"/>
                </a:solidFill>
                <a:latin typeface="Microsoft Sans Serif"/>
                <a:cs typeface="Microsoft Sans Serif"/>
              </a:rPr>
              <a:t>льн</a:t>
            </a:r>
            <a:r>
              <a:rPr spc="15" dirty="0">
                <a:solidFill>
                  <a:prstClr val="black"/>
                </a:solidFill>
                <a:latin typeface="Microsoft Sans Serif"/>
                <a:cs typeface="Microsoft Sans Serif"/>
              </a:rPr>
              <a:t>ы</a:t>
            </a:r>
            <a:r>
              <a:rPr dirty="0">
                <a:solidFill>
                  <a:prstClr val="black"/>
                </a:solidFill>
                <a:latin typeface="Microsoft Sans Serif"/>
                <a:cs typeface="Microsoft Sans Serif"/>
              </a:rPr>
              <a:t>е	</a:t>
            </a:r>
            <a:r>
              <a:rPr b="1" spc="-10" dirty="0">
                <a:solidFill>
                  <a:prstClr val="black"/>
                </a:solidFill>
                <a:latin typeface="Arial"/>
                <a:cs typeface="Arial"/>
              </a:rPr>
              <a:t>у</a:t>
            </a:r>
            <a:r>
              <a:rPr b="1" dirty="0">
                <a:solidFill>
                  <a:prstClr val="black"/>
                </a:solidFill>
                <a:latin typeface="Arial"/>
                <a:cs typeface="Arial"/>
              </a:rPr>
              <a:t>ч</a:t>
            </a:r>
            <a:r>
              <a:rPr b="1" spc="-35" dirty="0">
                <a:solidFill>
                  <a:prstClr val="black"/>
                </a:solidFill>
                <a:latin typeface="Arial"/>
                <a:cs typeface="Arial"/>
              </a:rPr>
              <a:t>е</a:t>
            </a:r>
            <a:r>
              <a:rPr b="1" dirty="0">
                <a:solidFill>
                  <a:prstClr val="black"/>
                </a:solidFill>
                <a:latin typeface="Arial"/>
                <a:cs typeface="Arial"/>
              </a:rPr>
              <a:t>бные</a:t>
            </a:r>
            <a:endParaRPr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800094" y="1871548"/>
            <a:ext cx="106934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pc="-5" dirty="0">
                <a:solidFill>
                  <a:prstClr val="black"/>
                </a:solidFill>
                <a:latin typeface="Microsoft Sans Serif"/>
                <a:cs typeface="Microsoft Sans Serif"/>
              </a:rPr>
              <a:t>действия,</a:t>
            </a:r>
            <a:endParaRPr>
              <a:solidFill>
                <a:prstClr val="black"/>
              </a:solidFill>
              <a:latin typeface="Microsoft Sans Serif"/>
              <a:cs typeface="Microsoft Sans Serif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85089" y="2146172"/>
            <a:ext cx="4585970" cy="1397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spcBef>
                <a:spcPts val="100"/>
              </a:spcBef>
            </a:pPr>
            <a:r>
              <a:rPr spc="-25" dirty="0">
                <a:solidFill>
                  <a:prstClr val="black"/>
                </a:solidFill>
                <a:latin typeface="Microsoft Sans Serif"/>
                <a:cs typeface="Microsoft Sans Serif"/>
              </a:rPr>
              <a:t>которые</a:t>
            </a:r>
            <a:r>
              <a:rPr spc="-20" dirty="0">
                <a:solidFill>
                  <a:prstClr val="black"/>
                </a:solidFill>
                <a:latin typeface="Microsoft Sans Serif"/>
                <a:cs typeface="Microsoft Sans Serif"/>
              </a:rPr>
              <a:t> </a:t>
            </a:r>
            <a:r>
              <a:rPr spc="-10" dirty="0">
                <a:solidFill>
                  <a:prstClr val="black"/>
                </a:solidFill>
                <a:latin typeface="Microsoft Sans Serif"/>
                <a:cs typeface="Microsoft Sans Serif"/>
              </a:rPr>
              <a:t>направлены</a:t>
            </a:r>
            <a:r>
              <a:rPr spc="-5" dirty="0">
                <a:solidFill>
                  <a:prstClr val="black"/>
                </a:solidFill>
                <a:latin typeface="Microsoft Sans Serif"/>
                <a:cs typeface="Microsoft Sans Serif"/>
              </a:rPr>
              <a:t> на</a:t>
            </a:r>
            <a:r>
              <a:rPr dirty="0">
                <a:solidFill>
                  <a:prstClr val="black"/>
                </a:solidFill>
                <a:latin typeface="Microsoft Sans Serif"/>
                <a:cs typeface="Microsoft Sans Serif"/>
              </a:rPr>
              <a:t> </a:t>
            </a:r>
            <a:r>
              <a:rPr spc="-15" dirty="0">
                <a:solidFill>
                  <a:prstClr val="black"/>
                </a:solidFill>
                <a:latin typeface="Microsoft Sans Serif"/>
                <a:cs typeface="Microsoft Sans Serif"/>
              </a:rPr>
              <a:t>приобретение </a:t>
            </a:r>
            <a:r>
              <a:rPr spc="-10" dirty="0">
                <a:solidFill>
                  <a:prstClr val="black"/>
                </a:solidFill>
                <a:latin typeface="Microsoft Sans Serif"/>
                <a:cs typeface="Microsoft Sans Serif"/>
              </a:rPr>
              <a:t> </a:t>
            </a:r>
            <a:r>
              <a:rPr spc="-5" dirty="0">
                <a:solidFill>
                  <a:prstClr val="black"/>
                </a:solidFill>
                <a:latin typeface="Microsoft Sans Serif"/>
                <a:cs typeface="Microsoft Sans Serif"/>
              </a:rPr>
              <a:t>способности</a:t>
            </a:r>
            <a:r>
              <a:rPr dirty="0">
                <a:solidFill>
                  <a:prstClr val="black"/>
                </a:solidFill>
                <a:latin typeface="Microsoft Sans Serif"/>
                <a:cs typeface="Microsoft Sans Serif"/>
              </a:rPr>
              <a:t> </a:t>
            </a:r>
            <a:r>
              <a:rPr spc="-114" dirty="0">
                <a:solidFill>
                  <a:prstClr val="black"/>
                </a:solidFill>
                <a:latin typeface="Microsoft Sans Serif"/>
                <a:cs typeface="Microsoft Sans Serif"/>
              </a:rPr>
              <a:t>к</a:t>
            </a:r>
            <a:r>
              <a:rPr spc="250" dirty="0">
                <a:solidFill>
                  <a:prstClr val="black"/>
                </a:solidFill>
                <a:latin typeface="Microsoft Sans Serif"/>
                <a:cs typeface="Microsoft Sans Serif"/>
              </a:rPr>
              <a:t> </a:t>
            </a:r>
            <a:r>
              <a:rPr spc="-15" dirty="0">
                <a:solidFill>
                  <a:prstClr val="black"/>
                </a:solidFill>
                <a:latin typeface="Microsoft Sans Serif"/>
                <a:cs typeface="Microsoft Sans Serif"/>
              </a:rPr>
              <a:t>самостоятельному </a:t>
            </a:r>
            <a:r>
              <a:rPr spc="-465" dirty="0">
                <a:solidFill>
                  <a:prstClr val="black"/>
                </a:solidFill>
                <a:latin typeface="Microsoft Sans Serif"/>
                <a:cs typeface="Microsoft Sans Serif"/>
              </a:rPr>
              <a:t> </a:t>
            </a:r>
            <a:r>
              <a:rPr spc="-10" dirty="0">
                <a:solidFill>
                  <a:prstClr val="black"/>
                </a:solidFill>
                <a:latin typeface="Microsoft Sans Serif"/>
                <a:cs typeface="Microsoft Sans Serif"/>
              </a:rPr>
              <a:t>усвоению</a:t>
            </a:r>
            <a:r>
              <a:rPr spc="-5" dirty="0">
                <a:solidFill>
                  <a:prstClr val="black"/>
                </a:solidFill>
                <a:latin typeface="Microsoft Sans Serif"/>
                <a:cs typeface="Microsoft Sans Serif"/>
              </a:rPr>
              <a:t> новых</a:t>
            </a:r>
            <a:r>
              <a:rPr dirty="0">
                <a:solidFill>
                  <a:prstClr val="black"/>
                </a:solidFill>
                <a:latin typeface="Microsoft Sans Serif"/>
                <a:cs typeface="Microsoft Sans Serif"/>
              </a:rPr>
              <a:t> </a:t>
            </a:r>
            <a:r>
              <a:rPr spc="-20" dirty="0">
                <a:solidFill>
                  <a:prstClr val="black"/>
                </a:solidFill>
                <a:latin typeface="Microsoft Sans Serif"/>
                <a:cs typeface="Microsoft Sans Serif"/>
              </a:rPr>
              <a:t>знаний</a:t>
            </a:r>
            <a:r>
              <a:rPr spc="440" dirty="0">
                <a:solidFill>
                  <a:prstClr val="black"/>
                </a:solidFill>
                <a:latin typeface="Microsoft Sans Serif"/>
                <a:cs typeface="Microsoft Sans Serif"/>
              </a:rPr>
              <a:t> </a:t>
            </a:r>
            <a:r>
              <a:rPr spc="-5" dirty="0">
                <a:solidFill>
                  <a:prstClr val="black"/>
                </a:solidFill>
                <a:latin typeface="Microsoft Sans Serif"/>
                <a:cs typeface="Microsoft Sans Serif"/>
              </a:rPr>
              <a:t>и</a:t>
            </a:r>
            <a:r>
              <a:rPr spc="470" dirty="0">
                <a:solidFill>
                  <a:prstClr val="black"/>
                </a:solidFill>
                <a:latin typeface="Microsoft Sans Serif"/>
                <a:cs typeface="Microsoft Sans Serif"/>
              </a:rPr>
              <a:t> </a:t>
            </a:r>
            <a:r>
              <a:rPr spc="-15" dirty="0">
                <a:solidFill>
                  <a:prstClr val="black"/>
                </a:solidFill>
                <a:latin typeface="Microsoft Sans Serif"/>
                <a:cs typeface="Microsoft Sans Serif"/>
              </a:rPr>
              <a:t>умений, </a:t>
            </a:r>
            <a:r>
              <a:rPr spc="-10" dirty="0">
                <a:solidFill>
                  <a:prstClr val="black"/>
                </a:solidFill>
                <a:latin typeface="Microsoft Sans Serif"/>
                <a:cs typeface="Microsoft Sans Serif"/>
              </a:rPr>
              <a:t> </a:t>
            </a:r>
            <a:r>
              <a:rPr spc="-20" dirty="0">
                <a:solidFill>
                  <a:prstClr val="black"/>
                </a:solidFill>
                <a:latin typeface="Microsoft Sans Serif"/>
                <a:cs typeface="Microsoft Sans Serif"/>
              </a:rPr>
              <a:t>включая</a:t>
            </a:r>
            <a:r>
              <a:rPr spc="-15" dirty="0">
                <a:solidFill>
                  <a:prstClr val="black"/>
                </a:solidFill>
                <a:latin typeface="Microsoft Sans Serif"/>
                <a:cs typeface="Microsoft Sans Serif"/>
              </a:rPr>
              <a:t> </a:t>
            </a:r>
            <a:r>
              <a:rPr spc="-20" dirty="0">
                <a:solidFill>
                  <a:prstClr val="black"/>
                </a:solidFill>
                <a:latin typeface="Microsoft Sans Serif"/>
                <a:cs typeface="Microsoft Sans Serif"/>
              </a:rPr>
              <a:t>организацию</a:t>
            </a:r>
            <a:r>
              <a:rPr spc="-15" dirty="0">
                <a:solidFill>
                  <a:prstClr val="black"/>
                </a:solidFill>
                <a:latin typeface="Microsoft Sans Serif"/>
                <a:cs typeface="Microsoft Sans Serif"/>
              </a:rPr>
              <a:t> самостоятельной </a:t>
            </a:r>
            <a:r>
              <a:rPr spc="-10" dirty="0">
                <a:solidFill>
                  <a:prstClr val="black"/>
                </a:solidFill>
                <a:latin typeface="Microsoft Sans Serif"/>
                <a:cs typeface="Microsoft Sans Serif"/>
              </a:rPr>
              <a:t> </a:t>
            </a:r>
            <a:r>
              <a:rPr b="1" spc="-10" dirty="0">
                <a:solidFill>
                  <a:prstClr val="black"/>
                </a:solidFill>
                <a:latin typeface="Arial"/>
                <a:cs typeface="Arial"/>
              </a:rPr>
              <a:t>учебной</a:t>
            </a:r>
            <a:r>
              <a:rPr b="1" spc="2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b="1" spc="-10" dirty="0">
                <a:solidFill>
                  <a:prstClr val="black"/>
                </a:solidFill>
                <a:latin typeface="Arial"/>
                <a:cs typeface="Arial"/>
              </a:rPr>
              <a:t>деятельности</a:t>
            </a:r>
            <a:endParaRPr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02768" y="4534915"/>
            <a:ext cx="217678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000" b="1" i="1" dirty="0">
                <a:solidFill>
                  <a:srgbClr val="006600"/>
                </a:solidFill>
                <a:latin typeface="Arial"/>
                <a:cs typeface="Arial"/>
              </a:rPr>
              <a:t>Функциональная</a:t>
            </a:r>
            <a:endParaRPr sz="20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835910" y="4534915"/>
            <a:ext cx="550037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  <a:tabLst>
                <a:tab pos="2210435" algn="l"/>
                <a:tab pos="2807970" algn="l"/>
                <a:tab pos="4508500" algn="l"/>
              </a:tabLst>
            </a:pPr>
            <a:r>
              <a:rPr sz="2000" b="1" i="1" dirty="0">
                <a:solidFill>
                  <a:srgbClr val="006600"/>
                </a:solidFill>
                <a:latin typeface="Arial"/>
                <a:cs typeface="Arial"/>
              </a:rPr>
              <a:t>грамотность	</a:t>
            </a:r>
            <a:r>
              <a:rPr spc="745" dirty="0">
                <a:solidFill>
                  <a:prstClr val="black"/>
                </a:solidFill>
                <a:latin typeface="Microsoft Sans Serif"/>
                <a:cs typeface="Microsoft Sans Serif"/>
              </a:rPr>
              <a:t>—	</a:t>
            </a:r>
            <a:r>
              <a:rPr spc="-5" dirty="0">
                <a:solidFill>
                  <a:prstClr val="black"/>
                </a:solidFill>
                <a:latin typeface="Microsoft Sans Serif"/>
                <a:cs typeface="Microsoft Sans Serif"/>
              </a:rPr>
              <a:t>способность	</a:t>
            </a:r>
            <a:r>
              <a:rPr spc="-25" dirty="0">
                <a:solidFill>
                  <a:prstClr val="black"/>
                </a:solidFill>
                <a:latin typeface="Microsoft Sans Serif"/>
                <a:cs typeface="Microsoft Sans Serif"/>
              </a:rPr>
              <a:t>человека</a:t>
            </a:r>
            <a:endParaRPr>
              <a:solidFill>
                <a:prstClr val="black"/>
              </a:solidFill>
              <a:latin typeface="Microsoft Sans Serif"/>
              <a:cs typeface="Microsoft Sans Serif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02768" y="4841240"/>
            <a:ext cx="8033384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spcBef>
                <a:spcPts val="100"/>
              </a:spcBef>
            </a:pPr>
            <a:r>
              <a:rPr b="1" spc="-10" dirty="0">
                <a:solidFill>
                  <a:prstClr val="black"/>
                </a:solidFill>
                <a:latin typeface="Arial"/>
                <a:cs typeface="Arial"/>
              </a:rPr>
              <a:t>использовать</a:t>
            </a:r>
            <a:r>
              <a:rPr b="1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pc="-15" dirty="0">
                <a:solidFill>
                  <a:prstClr val="black"/>
                </a:solidFill>
                <a:latin typeface="Microsoft Sans Serif"/>
                <a:cs typeface="Microsoft Sans Serif"/>
              </a:rPr>
              <a:t>приобретаемые</a:t>
            </a:r>
            <a:r>
              <a:rPr spc="-10" dirty="0">
                <a:solidFill>
                  <a:prstClr val="black"/>
                </a:solidFill>
                <a:latin typeface="Microsoft Sans Serif"/>
                <a:cs typeface="Microsoft Sans Serif"/>
              </a:rPr>
              <a:t> </a:t>
            </a:r>
            <a:r>
              <a:rPr dirty="0">
                <a:solidFill>
                  <a:prstClr val="black"/>
                </a:solidFill>
                <a:latin typeface="Microsoft Sans Serif"/>
                <a:cs typeface="Microsoft Sans Serif"/>
              </a:rPr>
              <a:t>в</a:t>
            </a:r>
            <a:r>
              <a:rPr spc="5" dirty="0">
                <a:solidFill>
                  <a:prstClr val="black"/>
                </a:solidFill>
                <a:latin typeface="Microsoft Sans Serif"/>
                <a:cs typeface="Microsoft Sans Serif"/>
              </a:rPr>
              <a:t> </a:t>
            </a:r>
            <a:r>
              <a:rPr spc="-20" dirty="0">
                <a:solidFill>
                  <a:prstClr val="black"/>
                </a:solidFill>
                <a:latin typeface="Microsoft Sans Serif"/>
                <a:cs typeface="Microsoft Sans Serif"/>
              </a:rPr>
              <a:t>течение</a:t>
            </a:r>
            <a:r>
              <a:rPr spc="-15" dirty="0">
                <a:solidFill>
                  <a:prstClr val="black"/>
                </a:solidFill>
                <a:latin typeface="Microsoft Sans Serif"/>
                <a:cs typeface="Microsoft Sans Serif"/>
              </a:rPr>
              <a:t> </a:t>
            </a:r>
            <a:r>
              <a:rPr spc="-35" dirty="0">
                <a:solidFill>
                  <a:prstClr val="black"/>
                </a:solidFill>
                <a:latin typeface="Microsoft Sans Serif"/>
                <a:cs typeface="Microsoft Sans Serif"/>
              </a:rPr>
              <a:t>жизни</a:t>
            </a:r>
            <a:r>
              <a:rPr spc="-30" dirty="0">
                <a:solidFill>
                  <a:prstClr val="black"/>
                </a:solidFill>
                <a:latin typeface="Microsoft Sans Serif"/>
                <a:cs typeface="Microsoft Sans Serif"/>
              </a:rPr>
              <a:t> </a:t>
            </a:r>
            <a:r>
              <a:rPr b="1" spc="-5" dirty="0">
                <a:solidFill>
                  <a:prstClr val="black"/>
                </a:solidFill>
                <a:latin typeface="Arial"/>
                <a:cs typeface="Arial"/>
              </a:rPr>
              <a:t>знания</a:t>
            </a:r>
            <a:r>
              <a:rPr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b="1" spc="-5" dirty="0">
                <a:solidFill>
                  <a:prstClr val="black"/>
                </a:solidFill>
                <a:latin typeface="Arial"/>
                <a:cs typeface="Arial"/>
              </a:rPr>
              <a:t>для</a:t>
            </a:r>
            <a:r>
              <a:rPr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b="1" spc="-5" dirty="0">
                <a:solidFill>
                  <a:prstClr val="black"/>
                </a:solidFill>
                <a:latin typeface="Arial"/>
                <a:cs typeface="Arial"/>
              </a:rPr>
              <a:t>решения </a:t>
            </a:r>
            <a:r>
              <a:rPr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pc="-25" dirty="0">
                <a:solidFill>
                  <a:prstClr val="black"/>
                </a:solidFill>
                <a:latin typeface="Microsoft Sans Serif"/>
                <a:cs typeface="Microsoft Sans Serif"/>
              </a:rPr>
              <a:t>широкого</a:t>
            </a:r>
            <a:r>
              <a:rPr spc="-20" dirty="0">
                <a:solidFill>
                  <a:prstClr val="black"/>
                </a:solidFill>
                <a:latin typeface="Microsoft Sans Serif"/>
                <a:cs typeface="Microsoft Sans Serif"/>
              </a:rPr>
              <a:t> </a:t>
            </a:r>
            <a:r>
              <a:rPr spc="-25" dirty="0">
                <a:solidFill>
                  <a:prstClr val="black"/>
                </a:solidFill>
                <a:latin typeface="Microsoft Sans Serif"/>
                <a:cs typeface="Microsoft Sans Serif"/>
              </a:rPr>
              <a:t>диапазона</a:t>
            </a:r>
            <a:r>
              <a:rPr spc="-20" dirty="0">
                <a:solidFill>
                  <a:prstClr val="black"/>
                </a:solidFill>
                <a:latin typeface="Microsoft Sans Serif"/>
                <a:cs typeface="Microsoft Sans Serif"/>
              </a:rPr>
              <a:t> </a:t>
            </a:r>
            <a:r>
              <a:rPr b="1" dirty="0">
                <a:solidFill>
                  <a:prstClr val="black"/>
                </a:solidFill>
                <a:latin typeface="Arial"/>
                <a:cs typeface="Arial"/>
              </a:rPr>
              <a:t>жизненных</a:t>
            </a:r>
            <a:r>
              <a:rPr b="1" spc="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b="1" spc="-20" dirty="0">
                <a:solidFill>
                  <a:prstClr val="black"/>
                </a:solidFill>
                <a:latin typeface="Arial"/>
                <a:cs typeface="Arial"/>
              </a:rPr>
              <a:t>задач</a:t>
            </a:r>
            <a:r>
              <a:rPr b="1" spc="-1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b="1" dirty="0">
                <a:solidFill>
                  <a:prstClr val="black"/>
                </a:solidFill>
                <a:latin typeface="Arial"/>
                <a:cs typeface="Arial"/>
              </a:rPr>
              <a:t>в</a:t>
            </a:r>
            <a:r>
              <a:rPr b="1" spc="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b="1" spc="-5" dirty="0">
                <a:solidFill>
                  <a:prstClr val="black"/>
                </a:solidFill>
                <a:latin typeface="Arial"/>
                <a:cs typeface="Arial"/>
              </a:rPr>
              <a:t>различных</a:t>
            </a:r>
            <a:r>
              <a:rPr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b="1" spc="-10" dirty="0">
                <a:solidFill>
                  <a:prstClr val="black"/>
                </a:solidFill>
                <a:latin typeface="Arial"/>
                <a:cs typeface="Arial"/>
              </a:rPr>
              <a:t>сферах </a:t>
            </a:r>
            <a:r>
              <a:rPr b="1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b="1" spc="-20" dirty="0">
                <a:solidFill>
                  <a:prstClr val="black"/>
                </a:solidFill>
                <a:latin typeface="Arial"/>
                <a:cs typeface="Arial"/>
              </a:rPr>
              <a:t>человеческой</a:t>
            </a:r>
            <a:r>
              <a:rPr b="1" spc="3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b="1" spc="-10" dirty="0">
                <a:solidFill>
                  <a:prstClr val="black"/>
                </a:solidFill>
                <a:latin typeface="Arial"/>
                <a:cs typeface="Arial"/>
              </a:rPr>
              <a:t>деятельности,</a:t>
            </a:r>
            <a:r>
              <a:rPr b="1" spc="6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b="1" spc="-10" dirty="0">
                <a:solidFill>
                  <a:prstClr val="black"/>
                </a:solidFill>
                <a:latin typeface="Arial"/>
                <a:cs typeface="Arial"/>
              </a:rPr>
              <a:t>общения</a:t>
            </a:r>
            <a:r>
              <a:rPr b="1" spc="4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b="1" dirty="0">
                <a:solidFill>
                  <a:prstClr val="black"/>
                </a:solidFill>
                <a:latin typeface="Arial"/>
                <a:cs typeface="Arial"/>
              </a:rPr>
              <a:t>и</a:t>
            </a:r>
            <a:r>
              <a:rPr b="1" spc="1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b="1" spc="-5" dirty="0">
                <a:solidFill>
                  <a:prstClr val="black"/>
                </a:solidFill>
                <a:latin typeface="Arial"/>
                <a:cs typeface="Arial"/>
              </a:rPr>
              <a:t>социальных</a:t>
            </a:r>
            <a:r>
              <a:rPr b="1" spc="2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b="1" spc="-15" dirty="0">
                <a:solidFill>
                  <a:prstClr val="black"/>
                </a:solidFill>
                <a:latin typeface="Arial"/>
                <a:cs typeface="Arial"/>
              </a:rPr>
              <a:t>отношений</a:t>
            </a:r>
            <a:endParaRPr>
              <a:solidFill>
                <a:prstClr val="black"/>
              </a:solidFill>
              <a:latin typeface="Arial"/>
              <a:cs typeface="Arial"/>
            </a:endParaRPr>
          </a:p>
        </p:txBody>
      </p:sp>
      <p:pic>
        <p:nvPicPr>
          <p:cNvPr id="12" name="object 1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292725" y="1173099"/>
            <a:ext cx="2881376" cy="2882900"/>
          </a:xfrm>
          <a:prstGeom prst="rect">
            <a:avLst/>
          </a:prstGeom>
        </p:spPr>
      </p:pic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2991739" y="253111"/>
            <a:ext cx="316103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Сравним</a:t>
            </a:r>
            <a:r>
              <a:rPr spc="-30" dirty="0"/>
              <a:t> </a:t>
            </a:r>
            <a:r>
              <a:rPr spc="-10" dirty="0"/>
              <a:t>понятия</a:t>
            </a:r>
          </a:p>
        </p:txBody>
      </p:sp>
      <p:sp>
        <p:nvSpPr>
          <p:cNvPr id="14" name="object 1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pPr marL="38100">
                <a:lnSpc>
                  <a:spcPts val="1240"/>
                </a:lnSpc>
              </a:pPr>
              <a:t>26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5785657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69242" y="121268"/>
            <a:ext cx="7132569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spc="-40" dirty="0"/>
              <a:t>Где</a:t>
            </a:r>
            <a:r>
              <a:rPr spc="-20" dirty="0"/>
              <a:t> использовать</a:t>
            </a:r>
            <a:r>
              <a:rPr spc="30" dirty="0"/>
              <a:t> </a:t>
            </a:r>
            <a:r>
              <a:rPr spc="-30" dirty="0" err="1"/>
              <a:t>эти</a:t>
            </a:r>
            <a:r>
              <a:rPr spc="30" dirty="0"/>
              <a:t> </a:t>
            </a:r>
            <a:r>
              <a:rPr spc="-10" dirty="0" err="1" smtClean="0"/>
              <a:t>задания</a:t>
            </a:r>
            <a:r>
              <a:rPr lang="ru-RU" spc="-10" dirty="0" smtClean="0"/>
              <a:t> по ФГ</a:t>
            </a:r>
            <a:r>
              <a:rPr spc="-10" dirty="0" smtClean="0"/>
              <a:t>?</a:t>
            </a:r>
            <a:endParaRPr spc="-10" dirty="0"/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pPr marL="38100">
                <a:lnSpc>
                  <a:spcPts val="1240"/>
                </a:lnSpc>
              </a:pPr>
              <a:t>27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656640" y="961023"/>
            <a:ext cx="7340600" cy="1524134"/>
          </a:xfrm>
          <a:prstGeom prst="rect">
            <a:avLst/>
          </a:prstGeom>
        </p:spPr>
        <p:txBody>
          <a:bodyPr vert="horz" wrap="square" lIns="0" tIns="59054" rIns="0" bIns="0" rtlCol="0">
            <a:spAutoFit/>
          </a:bodyPr>
          <a:lstStyle/>
          <a:p>
            <a:pPr marL="355600" indent="-342900">
              <a:spcBef>
                <a:spcPts val="464"/>
              </a:spcBef>
              <a:buFontTx/>
              <a:buChar char="•"/>
              <a:tabLst>
                <a:tab pos="354965" algn="l"/>
                <a:tab pos="355600" algn="l"/>
              </a:tabLst>
            </a:pPr>
            <a:r>
              <a:rPr sz="2000" dirty="0">
                <a:solidFill>
                  <a:srgbClr val="17375E"/>
                </a:solidFill>
                <a:latin typeface="Microsoft Sans Serif"/>
                <a:cs typeface="Microsoft Sans Serif"/>
              </a:rPr>
              <a:t>На</a:t>
            </a:r>
            <a:r>
              <a:rPr sz="2000" spc="5" dirty="0">
                <a:solidFill>
                  <a:srgbClr val="17375E"/>
                </a:solidFill>
                <a:latin typeface="Microsoft Sans Serif"/>
                <a:cs typeface="Microsoft Sans Serif"/>
              </a:rPr>
              <a:t> </a:t>
            </a:r>
            <a:r>
              <a:rPr sz="2000" spc="-20" dirty="0">
                <a:solidFill>
                  <a:srgbClr val="17375E"/>
                </a:solidFill>
                <a:latin typeface="Microsoft Sans Serif"/>
                <a:cs typeface="Microsoft Sans Serif"/>
              </a:rPr>
              <a:t>уроках,</a:t>
            </a:r>
            <a:r>
              <a:rPr sz="2000" spc="10" dirty="0">
                <a:solidFill>
                  <a:srgbClr val="17375E"/>
                </a:solidFill>
                <a:latin typeface="Microsoft Sans Serif"/>
                <a:cs typeface="Microsoft Sans Serif"/>
              </a:rPr>
              <a:t> </a:t>
            </a:r>
            <a:r>
              <a:rPr sz="2000" spc="-20" dirty="0">
                <a:solidFill>
                  <a:srgbClr val="17375E"/>
                </a:solidFill>
                <a:latin typeface="Microsoft Sans Serif"/>
                <a:cs typeface="Microsoft Sans Serif"/>
              </a:rPr>
              <a:t>определив</a:t>
            </a:r>
            <a:r>
              <a:rPr sz="2000" spc="10" dirty="0">
                <a:solidFill>
                  <a:srgbClr val="17375E"/>
                </a:solidFill>
                <a:latin typeface="Microsoft Sans Serif"/>
                <a:cs typeface="Microsoft Sans Serif"/>
              </a:rPr>
              <a:t> </a:t>
            </a:r>
            <a:r>
              <a:rPr sz="2000" spc="-15" dirty="0" err="1">
                <a:solidFill>
                  <a:srgbClr val="17375E"/>
                </a:solidFill>
                <a:latin typeface="Microsoft Sans Serif"/>
                <a:cs typeface="Microsoft Sans Serif"/>
              </a:rPr>
              <a:t>подходящую</a:t>
            </a:r>
            <a:r>
              <a:rPr sz="2000" spc="35" dirty="0">
                <a:solidFill>
                  <a:srgbClr val="17375E"/>
                </a:solidFill>
                <a:latin typeface="Microsoft Sans Serif"/>
                <a:cs typeface="Microsoft Sans Serif"/>
              </a:rPr>
              <a:t> </a:t>
            </a:r>
            <a:r>
              <a:rPr sz="2000" spc="-20" dirty="0" err="1" smtClean="0">
                <a:solidFill>
                  <a:srgbClr val="17375E"/>
                </a:solidFill>
                <a:latin typeface="Microsoft Sans Serif"/>
                <a:cs typeface="Microsoft Sans Serif"/>
              </a:rPr>
              <a:t>тему</a:t>
            </a:r>
            <a:endParaRPr lang="ru-RU" sz="2000" spc="-20" dirty="0" smtClean="0">
              <a:solidFill>
                <a:srgbClr val="17375E"/>
              </a:solidFill>
              <a:latin typeface="Microsoft Sans Serif"/>
              <a:cs typeface="Microsoft Sans Serif"/>
            </a:endParaRPr>
          </a:p>
          <a:p>
            <a:pPr marL="355600" indent="-342900">
              <a:spcBef>
                <a:spcPts val="464"/>
              </a:spcBef>
              <a:buFontTx/>
              <a:buChar char="•"/>
              <a:tabLst>
                <a:tab pos="354965" algn="l"/>
                <a:tab pos="355600" algn="l"/>
              </a:tabLst>
            </a:pPr>
            <a:endParaRPr sz="2000" dirty="0">
              <a:solidFill>
                <a:prstClr val="black"/>
              </a:solidFill>
              <a:latin typeface="Microsoft Sans Serif"/>
              <a:cs typeface="Microsoft Sans Serif"/>
            </a:endParaRPr>
          </a:p>
          <a:p>
            <a:pPr marL="363220" indent="-343535">
              <a:spcBef>
                <a:spcPts val="1275"/>
              </a:spcBef>
              <a:buFont typeface="Wingdings"/>
              <a:buChar char=""/>
              <a:tabLst>
                <a:tab pos="363220" algn="l"/>
                <a:tab pos="363855" algn="l"/>
              </a:tabLst>
            </a:pPr>
            <a:r>
              <a:rPr i="1" spc="-5" dirty="0" err="1" smtClean="0">
                <a:solidFill>
                  <a:srgbClr val="404040"/>
                </a:solidFill>
                <a:latin typeface="Arial"/>
                <a:cs typeface="Arial"/>
              </a:rPr>
              <a:t>Задания</a:t>
            </a:r>
            <a:r>
              <a:rPr i="1" dirty="0" smtClean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i="1" spc="-15" dirty="0" smtClean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i="1" spc="-5" dirty="0">
                <a:solidFill>
                  <a:srgbClr val="404040"/>
                </a:solidFill>
                <a:latin typeface="Arial"/>
                <a:cs typeface="Arial"/>
              </a:rPr>
              <a:t>ЧГ</a:t>
            </a:r>
            <a:r>
              <a:rPr i="1" spc="50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i="1" spc="-10" dirty="0">
                <a:solidFill>
                  <a:srgbClr val="404040"/>
                </a:solidFill>
                <a:latin typeface="Arial"/>
                <a:cs typeface="Arial"/>
              </a:rPr>
              <a:t>вряд</a:t>
            </a:r>
            <a:r>
              <a:rPr i="1" spc="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i="1" dirty="0">
                <a:solidFill>
                  <a:srgbClr val="404040"/>
                </a:solidFill>
                <a:latin typeface="Arial"/>
                <a:cs typeface="Arial"/>
              </a:rPr>
              <a:t>ли</a:t>
            </a:r>
            <a:r>
              <a:rPr i="1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i="1" spc="-20" dirty="0">
                <a:solidFill>
                  <a:srgbClr val="404040"/>
                </a:solidFill>
                <a:latin typeface="Arial"/>
                <a:cs typeface="Arial"/>
              </a:rPr>
              <a:t>возможно</a:t>
            </a:r>
            <a:r>
              <a:rPr i="1" spc="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i="1" spc="-15" dirty="0">
                <a:solidFill>
                  <a:srgbClr val="404040"/>
                </a:solidFill>
                <a:latin typeface="Arial"/>
                <a:cs typeface="Arial"/>
              </a:rPr>
              <a:t>использовать</a:t>
            </a:r>
            <a:r>
              <a:rPr i="1" spc="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i="1" dirty="0">
                <a:solidFill>
                  <a:srgbClr val="404040"/>
                </a:solidFill>
                <a:latin typeface="Arial"/>
                <a:cs typeface="Arial"/>
              </a:rPr>
              <a:t>в</a:t>
            </a:r>
            <a:r>
              <a:rPr i="1" spc="-5" dirty="0">
                <a:solidFill>
                  <a:srgbClr val="404040"/>
                </a:solidFill>
                <a:latin typeface="Arial"/>
                <a:cs typeface="Arial"/>
              </a:rPr>
              <a:t> рамках</a:t>
            </a:r>
            <a:r>
              <a:rPr i="1" spc="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i="1" spc="-5" dirty="0">
                <a:solidFill>
                  <a:srgbClr val="404040"/>
                </a:solidFill>
                <a:latin typeface="Arial"/>
                <a:cs typeface="Arial"/>
              </a:rPr>
              <a:t>уроков</a:t>
            </a:r>
            <a:endParaRPr dirty="0">
              <a:solidFill>
                <a:prstClr val="black"/>
              </a:solidFill>
              <a:latin typeface="Arial"/>
              <a:cs typeface="Arial"/>
            </a:endParaRPr>
          </a:p>
          <a:p>
            <a:pPr marL="363220" indent="-343535">
              <a:spcBef>
                <a:spcPts val="500"/>
              </a:spcBef>
              <a:buFont typeface="Wingdings"/>
              <a:buChar char=""/>
              <a:tabLst>
                <a:tab pos="363220" algn="l"/>
                <a:tab pos="363855" algn="l"/>
                <a:tab pos="1424305" algn="l"/>
              </a:tabLst>
            </a:pPr>
            <a:r>
              <a:rPr i="1" spc="-5" dirty="0">
                <a:solidFill>
                  <a:srgbClr val="404040"/>
                </a:solidFill>
                <a:latin typeface="Arial"/>
                <a:cs typeface="Arial"/>
              </a:rPr>
              <a:t>Задания	</a:t>
            </a:r>
            <a:endParaRPr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487548" y="2232405"/>
            <a:ext cx="55568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  <a:tabLst>
                <a:tab pos="621030" algn="l"/>
                <a:tab pos="1604010" algn="l"/>
                <a:tab pos="2827655" algn="l"/>
                <a:tab pos="3373120" algn="l"/>
                <a:tab pos="5289550" algn="l"/>
              </a:tabLst>
            </a:pPr>
            <a:r>
              <a:rPr i="1" dirty="0">
                <a:solidFill>
                  <a:srgbClr val="404040"/>
                </a:solidFill>
                <a:latin typeface="Arial"/>
                <a:cs typeface="Arial"/>
              </a:rPr>
              <a:t>ЕНГ	</a:t>
            </a:r>
            <a:r>
              <a:rPr i="1" spc="-5" dirty="0">
                <a:solidFill>
                  <a:srgbClr val="404040"/>
                </a:solidFill>
                <a:latin typeface="Arial"/>
                <a:cs typeface="Arial"/>
              </a:rPr>
              <a:t>б</a:t>
            </a:r>
            <a:r>
              <a:rPr i="1" spc="-45" dirty="0">
                <a:solidFill>
                  <a:srgbClr val="404040"/>
                </a:solidFill>
                <a:latin typeface="Arial"/>
                <a:cs typeface="Arial"/>
              </a:rPr>
              <a:t>о</a:t>
            </a:r>
            <a:r>
              <a:rPr i="1" dirty="0">
                <a:solidFill>
                  <a:srgbClr val="404040"/>
                </a:solidFill>
                <a:latin typeface="Arial"/>
                <a:cs typeface="Arial"/>
              </a:rPr>
              <a:t>льше	п</a:t>
            </a:r>
            <a:r>
              <a:rPr i="1" spc="-5" dirty="0">
                <a:solidFill>
                  <a:srgbClr val="404040"/>
                </a:solidFill>
                <a:latin typeface="Arial"/>
                <a:cs typeface="Arial"/>
              </a:rPr>
              <a:t>од</a:t>
            </a:r>
            <a:r>
              <a:rPr i="1" spc="-30" dirty="0">
                <a:solidFill>
                  <a:srgbClr val="404040"/>
                </a:solidFill>
                <a:latin typeface="Arial"/>
                <a:cs typeface="Arial"/>
              </a:rPr>
              <a:t>х</a:t>
            </a:r>
            <a:r>
              <a:rPr i="1" spc="-5" dirty="0">
                <a:solidFill>
                  <a:srgbClr val="404040"/>
                </a:solidFill>
                <a:latin typeface="Arial"/>
                <a:cs typeface="Arial"/>
              </a:rPr>
              <a:t>од</a:t>
            </a:r>
            <a:r>
              <a:rPr i="1" spc="5" dirty="0">
                <a:solidFill>
                  <a:srgbClr val="404040"/>
                </a:solidFill>
                <a:latin typeface="Arial"/>
                <a:cs typeface="Arial"/>
              </a:rPr>
              <a:t>я</a:t>
            </a:r>
            <a:r>
              <a:rPr i="1" dirty="0">
                <a:solidFill>
                  <a:srgbClr val="404040"/>
                </a:solidFill>
                <a:latin typeface="Arial"/>
                <a:cs typeface="Arial"/>
              </a:rPr>
              <a:t>т	</a:t>
            </a:r>
            <a:r>
              <a:rPr i="1" spc="10" dirty="0">
                <a:solidFill>
                  <a:srgbClr val="404040"/>
                </a:solidFill>
                <a:latin typeface="Arial"/>
                <a:cs typeface="Arial"/>
              </a:rPr>
              <a:t>д</a:t>
            </a:r>
            <a:r>
              <a:rPr i="1" dirty="0">
                <a:solidFill>
                  <a:srgbClr val="404040"/>
                </a:solidFill>
                <a:latin typeface="Arial"/>
                <a:cs typeface="Arial"/>
              </a:rPr>
              <a:t>ля	</a:t>
            </a:r>
            <a:r>
              <a:rPr i="1" spc="-5" dirty="0">
                <a:solidFill>
                  <a:srgbClr val="404040"/>
                </a:solidFill>
                <a:latin typeface="Arial"/>
                <a:cs typeface="Arial"/>
              </a:rPr>
              <a:t>исп</a:t>
            </a:r>
            <a:r>
              <a:rPr i="1" spc="-40" dirty="0">
                <a:solidFill>
                  <a:srgbClr val="404040"/>
                </a:solidFill>
                <a:latin typeface="Arial"/>
                <a:cs typeface="Arial"/>
              </a:rPr>
              <a:t>о</a:t>
            </a:r>
            <a:r>
              <a:rPr i="1" dirty="0">
                <a:solidFill>
                  <a:srgbClr val="404040"/>
                </a:solidFill>
                <a:latin typeface="Arial"/>
                <a:cs typeface="Arial"/>
              </a:rPr>
              <a:t>ль</a:t>
            </a:r>
            <a:r>
              <a:rPr i="1" spc="-25" dirty="0">
                <a:solidFill>
                  <a:srgbClr val="404040"/>
                </a:solidFill>
                <a:latin typeface="Arial"/>
                <a:cs typeface="Arial"/>
              </a:rPr>
              <a:t>з</a:t>
            </a:r>
            <a:r>
              <a:rPr i="1" spc="-5" dirty="0">
                <a:solidFill>
                  <a:srgbClr val="404040"/>
                </a:solidFill>
                <a:latin typeface="Arial"/>
                <a:cs typeface="Arial"/>
              </a:rPr>
              <a:t>о</a:t>
            </a:r>
            <a:r>
              <a:rPr i="1" spc="-60" dirty="0">
                <a:solidFill>
                  <a:srgbClr val="404040"/>
                </a:solidFill>
                <a:latin typeface="Arial"/>
                <a:cs typeface="Arial"/>
              </a:rPr>
              <a:t>в</a:t>
            </a:r>
            <a:r>
              <a:rPr i="1" spc="-5" dirty="0">
                <a:solidFill>
                  <a:srgbClr val="404040"/>
                </a:solidFill>
                <a:latin typeface="Arial"/>
                <a:cs typeface="Arial"/>
              </a:rPr>
              <a:t>ани</a:t>
            </a:r>
            <a:r>
              <a:rPr i="1" dirty="0">
                <a:solidFill>
                  <a:srgbClr val="404040"/>
                </a:solidFill>
                <a:latin typeface="Arial"/>
                <a:cs typeface="Arial"/>
              </a:rPr>
              <a:t>я	</a:t>
            </a:r>
            <a:r>
              <a:rPr i="1" spc="5" dirty="0">
                <a:solidFill>
                  <a:srgbClr val="404040"/>
                </a:solidFill>
                <a:latin typeface="Arial"/>
                <a:cs typeface="Arial"/>
              </a:rPr>
              <a:t>на</a:t>
            </a:r>
            <a:endParaRPr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183626" y="2232405"/>
            <a:ext cx="7423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i="1" dirty="0">
                <a:solidFill>
                  <a:srgbClr val="404040"/>
                </a:solidFill>
                <a:latin typeface="Arial"/>
                <a:cs typeface="Arial"/>
              </a:rPr>
              <a:t>ур</a:t>
            </a:r>
            <a:r>
              <a:rPr i="1" spc="-10" dirty="0">
                <a:solidFill>
                  <a:srgbClr val="404040"/>
                </a:solidFill>
                <a:latin typeface="Arial"/>
                <a:cs typeface="Arial"/>
              </a:rPr>
              <a:t>о</a:t>
            </a:r>
            <a:r>
              <a:rPr i="1" spc="-5" dirty="0">
                <a:solidFill>
                  <a:srgbClr val="404040"/>
                </a:solidFill>
                <a:latin typeface="Arial"/>
                <a:cs typeface="Arial"/>
              </a:rPr>
              <a:t>ках</a:t>
            </a:r>
            <a:endParaRPr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007465" y="2506726"/>
            <a:ext cx="23285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i="1" spc="-10" dirty="0">
                <a:solidFill>
                  <a:srgbClr val="404040"/>
                </a:solidFill>
                <a:latin typeface="Arial"/>
                <a:cs typeface="Arial"/>
              </a:rPr>
              <a:t>географии,</a:t>
            </a:r>
            <a:r>
              <a:rPr i="1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i="1" spc="-10" dirty="0">
                <a:solidFill>
                  <a:srgbClr val="404040"/>
                </a:solidFill>
                <a:latin typeface="Arial"/>
                <a:cs typeface="Arial"/>
              </a:rPr>
              <a:t>биологии</a:t>
            </a:r>
            <a:endParaRPr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18540" y="2880486"/>
            <a:ext cx="14192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spcBef>
                <a:spcPts val="100"/>
              </a:spcBef>
              <a:buFont typeface="Wingdings"/>
              <a:buChar char=""/>
              <a:tabLst>
                <a:tab pos="354965" algn="l"/>
                <a:tab pos="355600" algn="l"/>
              </a:tabLst>
            </a:pPr>
            <a:r>
              <a:rPr i="1" spc="-10" dirty="0">
                <a:solidFill>
                  <a:srgbClr val="404040"/>
                </a:solidFill>
                <a:latin typeface="Arial"/>
                <a:cs typeface="Arial"/>
              </a:rPr>
              <a:t>Дефицит</a:t>
            </a:r>
            <a:endParaRPr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222119" y="2880486"/>
            <a:ext cx="66567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  <a:tabLst>
                <a:tab pos="1088390" algn="l"/>
                <a:tab pos="1678305" algn="l"/>
                <a:tab pos="3474085" algn="l"/>
                <a:tab pos="3938904" algn="l"/>
                <a:tab pos="4867275" algn="l"/>
                <a:tab pos="5793740" algn="l"/>
              </a:tabLst>
            </a:pPr>
            <a:r>
              <a:rPr i="1" spc="-25" dirty="0">
                <a:solidFill>
                  <a:srgbClr val="404040"/>
                </a:solidFill>
                <a:latin typeface="Arial"/>
                <a:cs typeface="Arial"/>
              </a:rPr>
              <a:t>з</a:t>
            </a:r>
            <a:r>
              <a:rPr i="1" spc="5" dirty="0">
                <a:solidFill>
                  <a:srgbClr val="404040"/>
                </a:solidFill>
                <a:latin typeface="Arial"/>
                <a:cs typeface="Arial"/>
              </a:rPr>
              <a:t>а</a:t>
            </a:r>
            <a:r>
              <a:rPr i="1" dirty="0">
                <a:solidFill>
                  <a:srgbClr val="404040"/>
                </a:solidFill>
                <a:latin typeface="Arial"/>
                <a:cs typeface="Arial"/>
              </a:rPr>
              <a:t>даний	для	</a:t>
            </a:r>
            <a:r>
              <a:rPr i="1" spc="-5" dirty="0">
                <a:solidFill>
                  <a:srgbClr val="404040"/>
                </a:solidFill>
                <a:latin typeface="Arial"/>
                <a:cs typeface="Arial"/>
              </a:rPr>
              <a:t>исп</a:t>
            </a:r>
            <a:r>
              <a:rPr i="1" spc="-40" dirty="0">
                <a:solidFill>
                  <a:srgbClr val="404040"/>
                </a:solidFill>
                <a:latin typeface="Arial"/>
                <a:cs typeface="Arial"/>
              </a:rPr>
              <a:t>о</a:t>
            </a:r>
            <a:r>
              <a:rPr i="1" dirty="0">
                <a:solidFill>
                  <a:srgbClr val="404040"/>
                </a:solidFill>
                <a:latin typeface="Arial"/>
                <a:cs typeface="Arial"/>
              </a:rPr>
              <a:t>ль</a:t>
            </a:r>
            <a:r>
              <a:rPr i="1" spc="-25" dirty="0">
                <a:solidFill>
                  <a:srgbClr val="404040"/>
                </a:solidFill>
                <a:latin typeface="Arial"/>
                <a:cs typeface="Arial"/>
              </a:rPr>
              <a:t>з</a:t>
            </a:r>
            <a:r>
              <a:rPr i="1" spc="-5" dirty="0">
                <a:solidFill>
                  <a:srgbClr val="404040"/>
                </a:solidFill>
                <a:latin typeface="Arial"/>
                <a:cs typeface="Arial"/>
              </a:rPr>
              <a:t>о</a:t>
            </a:r>
            <a:r>
              <a:rPr i="1" spc="-50" dirty="0">
                <a:solidFill>
                  <a:srgbClr val="404040"/>
                </a:solidFill>
                <a:latin typeface="Arial"/>
                <a:cs typeface="Arial"/>
              </a:rPr>
              <a:t>в</a:t>
            </a:r>
            <a:r>
              <a:rPr i="1" spc="-5" dirty="0">
                <a:solidFill>
                  <a:srgbClr val="404040"/>
                </a:solidFill>
                <a:latin typeface="Arial"/>
                <a:cs typeface="Arial"/>
              </a:rPr>
              <a:t>ан</a:t>
            </a:r>
            <a:r>
              <a:rPr i="1" spc="-20" dirty="0">
                <a:solidFill>
                  <a:srgbClr val="404040"/>
                </a:solidFill>
                <a:latin typeface="Arial"/>
                <a:cs typeface="Arial"/>
              </a:rPr>
              <a:t>и</a:t>
            </a:r>
            <a:r>
              <a:rPr i="1" dirty="0">
                <a:solidFill>
                  <a:srgbClr val="404040"/>
                </a:solidFill>
                <a:latin typeface="Arial"/>
                <a:cs typeface="Arial"/>
              </a:rPr>
              <a:t>я	</a:t>
            </a:r>
            <a:r>
              <a:rPr i="1" spc="5" dirty="0">
                <a:solidFill>
                  <a:srgbClr val="404040"/>
                </a:solidFill>
                <a:latin typeface="Arial"/>
                <a:cs typeface="Arial"/>
              </a:rPr>
              <a:t>н</a:t>
            </a:r>
            <a:r>
              <a:rPr i="1" dirty="0">
                <a:solidFill>
                  <a:srgbClr val="404040"/>
                </a:solidFill>
                <a:latin typeface="Arial"/>
                <a:cs typeface="Arial"/>
              </a:rPr>
              <a:t>а	ур</a:t>
            </a:r>
            <a:r>
              <a:rPr i="1" spc="-10" dirty="0">
                <a:solidFill>
                  <a:srgbClr val="404040"/>
                </a:solidFill>
                <a:latin typeface="Arial"/>
                <a:cs typeface="Arial"/>
              </a:rPr>
              <a:t>о</a:t>
            </a:r>
            <a:r>
              <a:rPr i="1" spc="-5" dirty="0">
                <a:solidFill>
                  <a:srgbClr val="404040"/>
                </a:solidFill>
                <a:latin typeface="Arial"/>
                <a:cs typeface="Arial"/>
              </a:rPr>
              <a:t>ка</a:t>
            </a:r>
            <a:r>
              <a:rPr i="1" dirty="0">
                <a:solidFill>
                  <a:srgbClr val="404040"/>
                </a:solidFill>
                <a:latin typeface="Arial"/>
                <a:cs typeface="Arial"/>
              </a:rPr>
              <a:t>х	хим</a:t>
            </a:r>
            <a:r>
              <a:rPr i="1" spc="-10" dirty="0">
                <a:solidFill>
                  <a:srgbClr val="404040"/>
                </a:solidFill>
                <a:latin typeface="Arial"/>
                <a:cs typeface="Arial"/>
              </a:rPr>
              <a:t>и</a:t>
            </a:r>
            <a:r>
              <a:rPr i="1" spc="-5" dirty="0">
                <a:solidFill>
                  <a:srgbClr val="404040"/>
                </a:solidFill>
                <a:latin typeface="Arial"/>
                <a:cs typeface="Arial"/>
              </a:rPr>
              <a:t>и</a:t>
            </a:r>
            <a:r>
              <a:rPr i="1" dirty="0">
                <a:solidFill>
                  <a:srgbClr val="404040"/>
                </a:solidFill>
                <a:latin typeface="Arial"/>
                <a:cs typeface="Arial"/>
              </a:rPr>
              <a:t>,	</a:t>
            </a:r>
            <a:r>
              <a:rPr i="1" spc="-5" dirty="0">
                <a:solidFill>
                  <a:srgbClr val="404040"/>
                </a:solidFill>
                <a:latin typeface="Arial"/>
                <a:cs typeface="Arial"/>
              </a:rPr>
              <a:t>фи</a:t>
            </a:r>
            <a:r>
              <a:rPr i="1" dirty="0">
                <a:solidFill>
                  <a:srgbClr val="404040"/>
                </a:solidFill>
                <a:latin typeface="Arial"/>
                <a:cs typeface="Arial"/>
              </a:rPr>
              <a:t>з</a:t>
            </a:r>
            <a:r>
              <a:rPr i="1" spc="-5" dirty="0">
                <a:solidFill>
                  <a:srgbClr val="404040"/>
                </a:solidFill>
                <a:latin typeface="Arial"/>
                <a:cs typeface="Arial"/>
              </a:rPr>
              <a:t>ик</a:t>
            </a:r>
            <a:r>
              <a:rPr i="1" spc="-10" dirty="0">
                <a:solidFill>
                  <a:srgbClr val="404040"/>
                </a:solidFill>
                <a:latin typeface="Arial"/>
                <a:cs typeface="Arial"/>
              </a:rPr>
              <a:t>и</a:t>
            </a:r>
            <a:r>
              <a:rPr i="1" dirty="0">
                <a:solidFill>
                  <a:srgbClr val="404040"/>
                </a:solidFill>
                <a:latin typeface="Arial"/>
                <a:cs typeface="Arial"/>
              </a:rPr>
              <a:t>,</a:t>
            </a:r>
            <a:endParaRPr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18540" y="3068574"/>
            <a:ext cx="8263255" cy="746760"/>
          </a:xfrm>
          <a:prstGeom prst="rect">
            <a:avLst/>
          </a:prstGeom>
        </p:spPr>
        <p:txBody>
          <a:bodyPr vert="horz" wrap="square" lIns="0" tIns="98425" rIns="0" bIns="0" rtlCol="0">
            <a:spAutoFit/>
          </a:bodyPr>
          <a:lstStyle/>
          <a:p>
            <a:pPr marL="354965">
              <a:spcBef>
                <a:spcPts val="775"/>
              </a:spcBef>
            </a:pPr>
            <a:r>
              <a:rPr i="1" spc="-10" dirty="0">
                <a:solidFill>
                  <a:srgbClr val="404040"/>
                </a:solidFill>
                <a:latin typeface="Arial"/>
                <a:cs typeface="Arial"/>
              </a:rPr>
              <a:t>истории,</a:t>
            </a:r>
            <a:r>
              <a:rPr i="1" spc="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i="1" spc="-15" dirty="0">
                <a:solidFill>
                  <a:srgbClr val="404040"/>
                </a:solidFill>
                <a:latin typeface="Arial"/>
                <a:cs typeface="Arial"/>
              </a:rPr>
              <a:t>обществознания,</a:t>
            </a:r>
            <a:r>
              <a:rPr i="1" spc="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i="1" spc="-15" dirty="0">
                <a:solidFill>
                  <a:srgbClr val="404040"/>
                </a:solidFill>
                <a:latin typeface="Arial"/>
                <a:cs typeface="Arial"/>
              </a:rPr>
              <a:t>русского</a:t>
            </a:r>
            <a:r>
              <a:rPr i="1" spc="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i="1" spc="-5" dirty="0">
                <a:solidFill>
                  <a:srgbClr val="404040"/>
                </a:solidFill>
                <a:latin typeface="Arial"/>
                <a:cs typeface="Arial"/>
              </a:rPr>
              <a:t>языка,</a:t>
            </a:r>
            <a:r>
              <a:rPr i="1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i="1" spc="-10" dirty="0">
                <a:solidFill>
                  <a:srgbClr val="404040"/>
                </a:solidFill>
                <a:latin typeface="Arial"/>
                <a:cs typeface="Arial"/>
              </a:rPr>
              <a:t>литературы</a:t>
            </a:r>
            <a:endParaRPr dirty="0">
              <a:solidFill>
                <a:prstClr val="black"/>
              </a:solidFill>
              <a:latin typeface="Arial"/>
              <a:cs typeface="Arial"/>
            </a:endParaRPr>
          </a:p>
          <a:p>
            <a:pPr marL="355600" indent="-342900">
              <a:spcBef>
                <a:spcPts val="680"/>
              </a:spcBef>
              <a:buFont typeface="Wingdings"/>
              <a:buChar char=""/>
              <a:tabLst>
                <a:tab pos="354965" algn="l"/>
                <a:tab pos="355600" algn="l"/>
                <a:tab pos="1972310" algn="l"/>
                <a:tab pos="3162935" algn="l"/>
                <a:tab pos="5100320" algn="l"/>
                <a:tab pos="5805805" algn="l"/>
                <a:tab pos="8122920" algn="l"/>
              </a:tabLst>
            </a:pPr>
            <a:r>
              <a:rPr i="1" spc="-5" dirty="0">
                <a:solidFill>
                  <a:srgbClr val="404040"/>
                </a:solidFill>
                <a:latin typeface="Arial"/>
                <a:cs typeface="Arial"/>
              </a:rPr>
              <a:t>Им</a:t>
            </a:r>
            <a:r>
              <a:rPr i="1" spc="-10" dirty="0">
                <a:solidFill>
                  <a:srgbClr val="404040"/>
                </a:solidFill>
                <a:latin typeface="Arial"/>
                <a:cs typeface="Arial"/>
              </a:rPr>
              <a:t>е</a:t>
            </a:r>
            <a:r>
              <a:rPr i="1" dirty="0">
                <a:solidFill>
                  <a:srgbClr val="404040"/>
                </a:solidFill>
                <a:latin typeface="Arial"/>
                <a:cs typeface="Arial"/>
              </a:rPr>
              <a:t>ю</a:t>
            </a:r>
            <a:r>
              <a:rPr i="1" spc="5" dirty="0">
                <a:solidFill>
                  <a:srgbClr val="404040"/>
                </a:solidFill>
                <a:latin typeface="Arial"/>
                <a:cs typeface="Arial"/>
              </a:rPr>
              <a:t>щ</a:t>
            </a:r>
            <a:r>
              <a:rPr i="1" spc="-5" dirty="0">
                <a:solidFill>
                  <a:srgbClr val="404040"/>
                </a:solidFill>
                <a:latin typeface="Arial"/>
                <a:cs typeface="Arial"/>
              </a:rPr>
              <a:t>и</a:t>
            </a:r>
            <a:r>
              <a:rPr i="1" spc="-30" dirty="0">
                <a:solidFill>
                  <a:srgbClr val="404040"/>
                </a:solidFill>
                <a:latin typeface="Arial"/>
                <a:cs typeface="Arial"/>
              </a:rPr>
              <a:t>х</a:t>
            </a:r>
            <a:r>
              <a:rPr i="1" dirty="0">
                <a:solidFill>
                  <a:srgbClr val="404040"/>
                </a:solidFill>
                <a:latin typeface="Arial"/>
                <a:cs typeface="Arial"/>
              </a:rPr>
              <a:t>ся	</a:t>
            </a:r>
            <a:r>
              <a:rPr i="1" spc="-25" dirty="0">
                <a:solidFill>
                  <a:srgbClr val="404040"/>
                </a:solidFill>
                <a:latin typeface="Arial"/>
                <a:cs typeface="Arial"/>
              </a:rPr>
              <a:t>з</a:t>
            </a:r>
            <a:r>
              <a:rPr i="1" spc="-5" dirty="0">
                <a:solidFill>
                  <a:srgbClr val="404040"/>
                </a:solidFill>
                <a:latin typeface="Arial"/>
                <a:cs typeface="Arial"/>
              </a:rPr>
              <a:t>ад</a:t>
            </a:r>
            <a:r>
              <a:rPr i="1" spc="-10" dirty="0">
                <a:solidFill>
                  <a:srgbClr val="404040"/>
                </a:solidFill>
                <a:latin typeface="Arial"/>
                <a:cs typeface="Arial"/>
              </a:rPr>
              <a:t>а</a:t>
            </a:r>
            <a:r>
              <a:rPr i="1" dirty="0">
                <a:solidFill>
                  <a:srgbClr val="404040"/>
                </a:solidFill>
                <a:latin typeface="Arial"/>
                <a:cs typeface="Arial"/>
              </a:rPr>
              <a:t>н</a:t>
            </a:r>
            <a:r>
              <a:rPr i="1" spc="-5" dirty="0">
                <a:solidFill>
                  <a:srgbClr val="404040"/>
                </a:solidFill>
                <a:latin typeface="Arial"/>
                <a:cs typeface="Arial"/>
              </a:rPr>
              <a:t>и</a:t>
            </a:r>
            <a:r>
              <a:rPr i="1" dirty="0">
                <a:solidFill>
                  <a:srgbClr val="404040"/>
                </a:solidFill>
                <a:latin typeface="Arial"/>
                <a:cs typeface="Arial"/>
              </a:rPr>
              <a:t>й	н</a:t>
            </a:r>
            <a:r>
              <a:rPr i="1" spc="-30" dirty="0">
                <a:solidFill>
                  <a:srgbClr val="404040"/>
                </a:solidFill>
                <a:latin typeface="Arial"/>
                <a:cs typeface="Arial"/>
              </a:rPr>
              <a:t>е</a:t>
            </a:r>
            <a:r>
              <a:rPr i="1" dirty="0">
                <a:solidFill>
                  <a:srgbClr val="404040"/>
                </a:solidFill>
                <a:latin typeface="Arial"/>
                <a:cs typeface="Arial"/>
              </a:rPr>
              <a:t>до</a:t>
            </a:r>
            <a:r>
              <a:rPr i="1" spc="5" dirty="0">
                <a:solidFill>
                  <a:srgbClr val="404040"/>
                </a:solidFill>
                <a:latin typeface="Arial"/>
                <a:cs typeface="Arial"/>
              </a:rPr>
              <a:t>с</a:t>
            </a:r>
            <a:r>
              <a:rPr i="1" spc="-40" dirty="0">
                <a:solidFill>
                  <a:srgbClr val="404040"/>
                </a:solidFill>
                <a:latin typeface="Arial"/>
                <a:cs typeface="Arial"/>
              </a:rPr>
              <a:t>т</a:t>
            </a:r>
            <a:r>
              <a:rPr i="1" spc="5" dirty="0">
                <a:solidFill>
                  <a:srgbClr val="404040"/>
                </a:solidFill>
                <a:latin typeface="Arial"/>
                <a:cs typeface="Arial"/>
              </a:rPr>
              <a:t>а</a:t>
            </a:r>
            <a:r>
              <a:rPr i="1" spc="-25" dirty="0">
                <a:solidFill>
                  <a:srgbClr val="404040"/>
                </a:solidFill>
                <a:latin typeface="Arial"/>
                <a:cs typeface="Arial"/>
              </a:rPr>
              <a:t>т</a:t>
            </a:r>
            <a:r>
              <a:rPr i="1" spc="-90" dirty="0">
                <a:solidFill>
                  <a:srgbClr val="404040"/>
                </a:solidFill>
                <a:latin typeface="Arial"/>
                <a:cs typeface="Arial"/>
              </a:rPr>
              <a:t>о</a:t>
            </a:r>
            <a:r>
              <a:rPr i="1" dirty="0">
                <a:solidFill>
                  <a:srgbClr val="404040"/>
                </a:solidFill>
                <a:latin typeface="Arial"/>
                <a:cs typeface="Arial"/>
              </a:rPr>
              <a:t>ч</a:t>
            </a:r>
            <a:r>
              <a:rPr i="1" spc="20" dirty="0">
                <a:solidFill>
                  <a:srgbClr val="404040"/>
                </a:solidFill>
                <a:latin typeface="Arial"/>
                <a:cs typeface="Arial"/>
              </a:rPr>
              <a:t>н</a:t>
            </a:r>
            <a:r>
              <a:rPr i="1" dirty="0">
                <a:solidFill>
                  <a:srgbClr val="404040"/>
                </a:solidFill>
                <a:latin typeface="Arial"/>
                <a:cs typeface="Arial"/>
              </a:rPr>
              <a:t>о	для	си</a:t>
            </a:r>
            <a:r>
              <a:rPr i="1" spc="-20" dirty="0">
                <a:solidFill>
                  <a:srgbClr val="404040"/>
                </a:solidFill>
                <a:latin typeface="Arial"/>
                <a:cs typeface="Arial"/>
              </a:rPr>
              <a:t>с</a:t>
            </a:r>
            <a:r>
              <a:rPr i="1" dirty="0">
                <a:solidFill>
                  <a:srgbClr val="404040"/>
                </a:solidFill>
                <a:latin typeface="Arial"/>
                <a:cs typeface="Arial"/>
              </a:rPr>
              <a:t>т</a:t>
            </a:r>
            <a:r>
              <a:rPr i="1" spc="-30" dirty="0">
                <a:solidFill>
                  <a:srgbClr val="404040"/>
                </a:solidFill>
                <a:latin typeface="Arial"/>
                <a:cs typeface="Arial"/>
              </a:rPr>
              <a:t>е</a:t>
            </a:r>
            <a:r>
              <a:rPr i="1" dirty="0">
                <a:solidFill>
                  <a:srgbClr val="404040"/>
                </a:solidFill>
                <a:latin typeface="Arial"/>
                <a:cs typeface="Arial"/>
              </a:rPr>
              <a:t>м</a:t>
            </a:r>
            <a:r>
              <a:rPr i="1" spc="5" dirty="0">
                <a:solidFill>
                  <a:srgbClr val="404040"/>
                </a:solidFill>
                <a:latin typeface="Arial"/>
                <a:cs typeface="Arial"/>
              </a:rPr>
              <a:t>а</a:t>
            </a:r>
            <a:r>
              <a:rPr i="1" spc="-15" dirty="0">
                <a:solidFill>
                  <a:srgbClr val="404040"/>
                </a:solidFill>
                <a:latin typeface="Arial"/>
                <a:cs typeface="Arial"/>
              </a:rPr>
              <a:t>т</a:t>
            </a:r>
            <a:r>
              <a:rPr i="1" spc="5" dirty="0">
                <a:solidFill>
                  <a:srgbClr val="404040"/>
                </a:solidFill>
                <a:latin typeface="Arial"/>
                <a:cs typeface="Arial"/>
              </a:rPr>
              <a:t>и</a:t>
            </a:r>
            <a:r>
              <a:rPr i="1" dirty="0">
                <a:solidFill>
                  <a:srgbClr val="404040"/>
                </a:solidFill>
                <a:latin typeface="Arial"/>
                <a:cs typeface="Arial"/>
              </a:rPr>
              <a:t>ч</a:t>
            </a:r>
            <a:r>
              <a:rPr i="1" spc="-25" dirty="0">
                <a:solidFill>
                  <a:srgbClr val="404040"/>
                </a:solidFill>
                <a:latin typeface="Arial"/>
                <a:cs typeface="Arial"/>
              </a:rPr>
              <a:t>е</a:t>
            </a:r>
            <a:r>
              <a:rPr i="1" dirty="0">
                <a:solidFill>
                  <a:srgbClr val="404040"/>
                </a:solidFill>
                <a:latin typeface="Arial"/>
                <a:cs typeface="Arial"/>
              </a:rPr>
              <a:t>ск</a:t>
            </a:r>
            <a:r>
              <a:rPr i="1" spc="5" dirty="0">
                <a:solidFill>
                  <a:srgbClr val="404040"/>
                </a:solidFill>
                <a:latin typeface="Arial"/>
                <a:cs typeface="Arial"/>
              </a:rPr>
              <a:t>о</a:t>
            </a:r>
            <a:r>
              <a:rPr i="1" dirty="0">
                <a:solidFill>
                  <a:srgbClr val="404040"/>
                </a:solidFill>
                <a:latin typeface="Arial"/>
                <a:cs typeface="Arial"/>
              </a:rPr>
              <a:t>й	и</a:t>
            </a:r>
            <a:endParaRPr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07593" y="3789933"/>
            <a:ext cx="8260715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6090">
              <a:spcBef>
                <a:spcPts val="100"/>
              </a:spcBef>
            </a:pPr>
            <a:r>
              <a:rPr i="1" spc="-5" dirty="0">
                <a:solidFill>
                  <a:srgbClr val="404040"/>
                </a:solidFill>
                <a:latin typeface="Arial"/>
                <a:cs typeface="Arial"/>
              </a:rPr>
              <a:t>эффективной</a:t>
            </a:r>
            <a:r>
              <a:rPr i="1" spc="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i="1" spc="-10" dirty="0">
                <a:solidFill>
                  <a:srgbClr val="404040"/>
                </a:solidFill>
                <a:latin typeface="Arial"/>
                <a:cs typeface="Arial"/>
              </a:rPr>
              <a:t>работы,</a:t>
            </a:r>
            <a:r>
              <a:rPr i="1" spc="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i="1" spc="-15" dirty="0">
                <a:solidFill>
                  <a:srgbClr val="404040"/>
                </a:solidFill>
                <a:latin typeface="Arial"/>
                <a:cs typeface="Arial"/>
              </a:rPr>
              <a:t>за</a:t>
            </a:r>
            <a:r>
              <a:rPr i="1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i="1" spc="-15" dirty="0">
                <a:solidFill>
                  <a:srgbClr val="404040"/>
                </a:solidFill>
                <a:latin typeface="Arial"/>
                <a:cs typeface="Arial"/>
              </a:rPr>
              <a:t>исключением</a:t>
            </a:r>
            <a:r>
              <a:rPr i="1" spc="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i="1" spc="-10" dirty="0" err="1">
                <a:solidFill>
                  <a:srgbClr val="404040"/>
                </a:solidFill>
                <a:latin typeface="Arial"/>
                <a:cs typeface="Arial"/>
              </a:rPr>
              <a:t>заданий</a:t>
            </a:r>
            <a:r>
              <a:rPr i="1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lang="ru-RU" i="1" dirty="0" smtClean="0">
                <a:solidFill>
                  <a:srgbClr val="404040"/>
                </a:solidFill>
                <a:latin typeface="Arial"/>
                <a:cs typeface="Arial"/>
              </a:rPr>
              <a:t>в</a:t>
            </a:r>
            <a:r>
              <a:rPr i="1" dirty="0" smtClean="0">
                <a:solidFill>
                  <a:srgbClr val="404040"/>
                </a:solidFill>
                <a:latin typeface="Arial"/>
                <a:cs typeface="Arial"/>
              </a:rPr>
              <a:t> МГ</a:t>
            </a:r>
            <a:endParaRPr dirty="0">
              <a:solidFill>
                <a:prstClr val="black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8448454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593084" y="454228"/>
            <a:ext cx="219138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sz="3200" b="1" spc="-25" dirty="0">
                <a:solidFill>
                  <a:srgbClr val="006600"/>
                </a:solidFill>
                <a:latin typeface="Arial"/>
                <a:cs typeface="Arial"/>
              </a:rPr>
              <a:t>Проблема!</a:t>
            </a:r>
            <a:endParaRPr sz="32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67587" y="1159509"/>
            <a:ext cx="6590665" cy="9404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ctr">
              <a:spcBef>
                <a:spcPts val="105"/>
              </a:spcBef>
            </a:pPr>
            <a:r>
              <a:rPr sz="2000" b="1" i="1" spc="-5" dirty="0">
                <a:solidFill>
                  <a:srgbClr val="404040"/>
                </a:solidFill>
                <a:latin typeface="Arial"/>
                <a:cs typeface="Arial"/>
              </a:rPr>
              <a:t>Содержание </a:t>
            </a:r>
            <a:r>
              <a:rPr sz="2000" b="1" i="1" dirty="0">
                <a:solidFill>
                  <a:srgbClr val="404040"/>
                </a:solidFill>
                <a:latin typeface="Arial"/>
                <a:cs typeface="Arial"/>
              </a:rPr>
              <a:t>учебников, их </a:t>
            </a:r>
            <a:r>
              <a:rPr sz="2000" b="1" i="1" spc="-5" dirty="0">
                <a:solidFill>
                  <a:srgbClr val="404040"/>
                </a:solidFill>
                <a:latin typeface="Arial"/>
                <a:cs typeface="Arial"/>
              </a:rPr>
              <a:t>методический аппарат </a:t>
            </a:r>
            <a:r>
              <a:rPr sz="2000" b="1" i="1" spc="-54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b="1" i="1" dirty="0">
                <a:solidFill>
                  <a:srgbClr val="404040"/>
                </a:solidFill>
                <a:latin typeface="Arial"/>
                <a:cs typeface="Arial"/>
              </a:rPr>
              <a:t>не </a:t>
            </a:r>
            <a:r>
              <a:rPr sz="2000" b="1" i="1" spc="-5" dirty="0">
                <a:solidFill>
                  <a:srgbClr val="404040"/>
                </a:solidFill>
                <a:latin typeface="Arial"/>
                <a:cs typeface="Arial"/>
              </a:rPr>
              <a:t>позволяет достичь высоких </a:t>
            </a:r>
            <a:r>
              <a:rPr sz="2000" b="1" i="1" spc="-15" dirty="0">
                <a:solidFill>
                  <a:srgbClr val="404040"/>
                </a:solidFill>
                <a:latin typeface="Arial"/>
                <a:cs typeface="Arial"/>
              </a:rPr>
              <a:t>результатов </a:t>
            </a:r>
            <a:r>
              <a:rPr sz="2000" b="1" i="1" dirty="0">
                <a:solidFill>
                  <a:srgbClr val="404040"/>
                </a:solidFill>
                <a:latin typeface="Arial"/>
                <a:cs typeface="Arial"/>
              </a:rPr>
              <a:t>по </a:t>
            </a:r>
            <a:r>
              <a:rPr sz="2000" b="1" i="1" spc="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b="1" i="1" spc="-5" dirty="0">
                <a:solidFill>
                  <a:srgbClr val="404040"/>
                </a:solidFill>
                <a:latin typeface="Arial"/>
                <a:cs typeface="Arial"/>
              </a:rPr>
              <a:t>формированию</a:t>
            </a:r>
            <a:r>
              <a:rPr sz="2000" b="1" i="1" spc="-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b="1" i="1" dirty="0">
                <a:solidFill>
                  <a:srgbClr val="404040"/>
                </a:solidFill>
                <a:latin typeface="Arial"/>
                <a:cs typeface="Arial"/>
              </a:rPr>
              <a:t>ФГ</a:t>
            </a:r>
            <a:endParaRPr sz="2000">
              <a:solidFill>
                <a:prstClr val="black"/>
              </a:solidFill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175500" y="177800"/>
            <a:ext cx="1882775" cy="1882775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476375" y="2255901"/>
            <a:ext cx="6035675" cy="4017899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pPr marL="38100">
                <a:lnSpc>
                  <a:spcPts val="1240"/>
                </a:lnSpc>
              </a:pPr>
              <a:t>28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8647245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31007" y="139649"/>
            <a:ext cx="284353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20" dirty="0"/>
              <a:t>Что</a:t>
            </a:r>
            <a:r>
              <a:rPr sz="3600" spc="-50" dirty="0"/>
              <a:t> </a:t>
            </a:r>
            <a:r>
              <a:rPr sz="3600" spc="-10" dirty="0"/>
              <a:t>делать?</a:t>
            </a:r>
            <a:endParaRPr sz="360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pPr marL="38100">
                <a:lnSpc>
                  <a:spcPts val="1240"/>
                </a:lnSpc>
              </a:pPr>
              <a:t>29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905967" y="1022096"/>
            <a:ext cx="7910195" cy="477662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spcBef>
                <a:spcPts val="100"/>
              </a:spcBef>
              <a:buFont typeface="Symbol"/>
              <a:buChar char=""/>
              <a:tabLst>
                <a:tab pos="354965" algn="l"/>
                <a:tab pos="355600" algn="l"/>
              </a:tabLst>
            </a:pPr>
            <a:r>
              <a:rPr spc="-20" dirty="0">
                <a:solidFill>
                  <a:prstClr val="black"/>
                </a:solidFill>
                <a:latin typeface="Microsoft Sans Serif"/>
                <a:cs typeface="Microsoft Sans Serif"/>
              </a:rPr>
              <a:t>Продолжать</a:t>
            </a:r>
            <a:r>
              <a:rPr spc="20" dirty="0">
                <a:solidFill>
                  <a:prstClr val="black"/>
                </a:solidFill>
                <a:latin typeface="Microsoft Sans Serif"/>
                <a:cs typeface="Microsoft Sans Serif"/>
              </a:rPr>
              <a:t> </a:t>
            </a:r>
            <a:r>
              <a:rPr spc="-10" dirty="0">
                <a:solidFill>
                  <a:prstClr val="black"/>
                </a:solidFill>
                <a:latin typeface="Microsoft Sans Serif"/>
                <a:cs typeface="Microsoft Sans Serif"/>
              </a:rPr>
              <a:t>работу</a:t>
            </a:r>
            <a:r>
              <a:rPr spc="30" dirty="0">
                <a:solidFill>
                  <a:prstClr val="black"/>
                </a:solidFill>
                <a:latin typeface="Microsoft Sans Serif"/>
                <a:cs typeface="Microsoft Sans Serif"/>
              </a:rPr>
              <a:t> </a:t>
            </a:r>
            <a:r>
              <a:rPr spc="-10" dirty="0">
                <a:solidFill>
                  <a:prstClr val="black"/>
                </a:solidFill>
                <a:latin typeface="Microsoft Sans Serif"/>
                <a:cs typeface="Microsoft Sans Serif"/>
              </a:rPr>
              <a:t>над</a:t>
            </a:r>
            <a:r>
              <a:rPr spc="20" dirty="0">
                <a:solidFill>
                  <a:prstClr val="black"/>
                </a:solidFill>
                <a:latin typeface="Microsoft Sans Serif"/>
                <a:cs typeface="Microsoft Sans Serif"/>
              </a:rPr>
              <a:t> </a:t>
            </a:r>
            <a:r>
              <a:rPr spc="-15" dirty="0">
                <a:solidFill>
                  <a:prstClr val="black"/>
                </a:solidFill>
                <a:latin typeface="Microsoft Sans Serif"/>
                <a:cs typeface="Microsoft Sans Serif"/>
              </a:rPr>
              <a:t>формированием</a:t>
            </a:r>
            <a:r>
              <a:rPr spc="60" dirty="0">
                <a:solidFill>
                  <a:prstClr val="black"/>
                </a:solidFill>
                <a:latin typeface="Microsoft Sans Serif"/>
                <a:cs typeface="Microsoft Sans Serif"/>
              </a:rPr>
              <a:t> </a:t>
            </a:r>
            <a:r>
              <a:rPr spc="-30" dirty="0">
                <a:solidFill>
                  <a:prstClr val="black"/>
                </a:solidFill>
                <a:latin typeface="Microsoft Sans Serif"/>
                <a:cs typeface="Microsoft Sans Serif"/>
              </a:rPr>
              <a:t>метапредметных</a:t>
            </a:r>
            <a:r>
              <a:rPr spc="45" dirty="0">
                <a:solidFill>
                  <a:prstClr val="black"/>
                </a:solidFill>
                <a:latin typeface="Microsoft Sans Serif"/>
                <a:cs typeface="Microsoft Sans Serif"/>
              </a:rPr>
              <a:t> </a:t>
            </a:r>
            <a:r>
              <a:rPr spc="-25" dirty="0">
                <a:solidFill>
                  <a:prstClr val="black"/>
                </a:solidFill>
                <a:latin typeface="Microsoft Sans Serif"/>
                <a:cs typeface="Microsoft Sans Serif"/>
              </a:rPr>
              <a:t>умений</a:t>
            </a:r>
            <a:endParaRPr dirty="0">
              <a:solidFill>
                <a:prstClr val="black"/>
              </a:solidFill>
              <a:latin typeface="Microsoft Sans Serif"/>
              <a:cs typeface="Microsoft Sans Serif"/>
            </a:endParaRPr>
          </a:p>
          <a:p>
            <a:pPr marL="356870" marR="5080" indent="-342900" algn="just">
              <a:lnSpc>
                <a:spcPct val="114999"/>
              </a:lnSpc>
              <a:spcBef>
                <a:spcPts val="1440"/>
              </a:spcBef>
              <a:buFont typeface="Symbol"/>
              <a:buChar char=""/>
              <a:tabLst>
                <a:tab pos="357505" algn="l"/>
              </a:tabLst>
            </a:pPr>
            <a:r>
              <a:rPr spc="-15" dirty="0">
                <a:solidFill>
                  <a:prstClr val="black"/>
                </a:solidFill>
                <a:latin typeface="Microsoft Sans Serif"/>
                <a:cs typeface="Microsoft Sans Serif"/>
              </a:rPr>
              <a:t>Внедрять</a:t>
            </a:r>
            <a:r>
              <a:rPr spc="-10" dirty="0">
                <a:solidFill>
                  <a:prstClr val="black"/>
                </a:solidFill>
                <a:latin typeface="Microsoft Sans Serif"/>
                <a:cs typeface="Microsoft Sans Serif"/>
              </a:rPr>
              <a:t> </a:t>
            </a:r>
            <a:r>
              <a:rPr dirty="0">
                <a:solidFill>
                  <a:prstClr val="black"/>
                </a:solidFill>
                <a:latin typeface="Microsoft Sans Serif"/>
                <a:cs typeface="Microsoft Sans Serif"/>
              </a:rPr>
              <a:t>в</a:t>
            </a:r>
            <a:r>
              <a:rPr spc="5" dirty="0">
                <a:solidFill>
                  <a:prstClr val="black"/>
                </a:solidFill>
                <a:latin typeface="Microsoft Sans Serif"/>
                <a:cs typeface="Microsoft Sans Serif"/>
              </a:rPr>
              <a:t> </a:t>
            </a:r>
            <a:r>
              <a:rPr spc="-20" dirty="0">
                <a:solidFill>
                  <a:prstClr val="black"/>
                </a:solidFill>
                <a:latin typeface="Microsoft Sans Serif"/>
                <a:cs typeface="Microsoft Sans Serif"/>
              </a:rPr>
              <a:t>образовательный</a:t>
            </a:r>
            <a:r>
              <a:rPr spc="-15" dirty="0">
                <a:solidFill>
                  <a:prstClr val="black"/>
                </a:solidFill>
                <a:latin typeface="Microsoft Sans Serif"/>
                <a:cs typeface="Microsoft Sans Serif"/>
              </a:rPr>
              <a:t> процесс</a:t>
            </a:r>
            <a:r>
              <a:rPr spc="-10" dirty="0">
                <a:solidFill>
                  <a:prstClr val="black"/>
                </a:solidFill>
                <a:latin typeface="Microsoft Sans Serif"/>
                <a:cs typeface="Microsoft Sans Serif"/>
              </a:rPr>
              <a:t> </a:t>
            </a:r>
            <a:r>
              <a:rPr spc="-30" dirty="0">
                <a:solidFill>
                  <a:prstClr val="black"/>
                </a:solidFill>
                <a:latin typeface="Microsoft Sans Serif"/>
                <a:cs typeface="Microsoft Sans Serif"/>
              </a:rPr>
              <a:t>такие</a:t>
            </a:r>
            <a:r>
              <a:rPr spc="-25" dirty="0">
                <a:solidFill>
                  <a:prstClr val="black"/>
                </a:solidFill>
                <a:latin typeface="Microsoft Sans Serif"/>
                <a:cs typeface="Microsoft Sans Serif"/>
              </a:rPr>
              <a:t> </a:t>
            </a:r>
            <a:r>
              <a:rPr spc="-15" dirty="0">
                <a:solidFill>
                  <a:prstClr val="black"/>
                </a:solidFill>
                <a:latin typeface="Microsoft Sans Serif"/>
                <a:cs typeface="Microsoft Sans Serif"/>
              </a:rPr>
              <a:t>приёмы,</a:t>
            </a:r>
            <a:r>
              <a:rPr spc="-10" dirty="0">
                <a:solidFill>
                  <a:prstClr val="black"/>
                </a:solidFill>
                <a:latin typeface="Microsoft Sans Serif"/>
                <a:cs typeface="Microsoft Sans Serif"/>
              </a:rPr>
              <a:t> </a:t>
            </a:r>
            <a:r>
              <a:rPr spc="-5" dirty="0">
                <a:solidFill>
                  <a:prstClr val="black"/>
                </a:solidFill>
                <a:latin typeface="Microsoft Sans Serif"/>
                <a:cs typeface="Microsoft Sans Serif"/>
              </a:rPr>
              <a:t>способы</a:t>
            </a:r>
            <a:r>
              <a:rPr dirty="0">
                <a:solidFill>
                  <a:prstClr val="black"/>
                </a:solidFill>
                <a:latin typeface="Microsoft Sans Serif"/>
                <a:cs typeface="Microsoft Sans Serif"/>
              </a:rPr>
              <a:t> </a:t>
            </a:r>
            <a:r>
              <a:rPr spc="-5" dirty="0">
                <a:solidFill>
                  <a:prstClr val="black"/>
                </a:solidFill>
                <a:latin typeface="Microsoft Sans Serif"/>
                <a:cs typeface="Microsoft Sans Serif"/>
              </a:rPr>
              <a:t>и </a:t>
            </a:r>
            <a:r>
              <a:rPr dirty="0">
                <a:solidFill>
                  <a:prstClr val="black"/>
                </a:solidFill>
                <a:latin typeface="Microsoft Sans Serif"/>
                <a:cs typeface="Microsoft Sans Serif"/>
              </a:rPr>
              <a:t> </a:t>
            </a:r>
            <a:r>
              <a:rPr spc="-15" dirty="0">
                <a:solidFill>
                  <a:prstClr val="black"/>
                </a:solidFill>
                <a:latin typeface="Microsoft Sans Serif"/>
                <a:cs typeface="Microsoft Sans Serif"/>
              </a:rPr>
              <a:t>технологии</a:t>
            </a:r>
            <a:r>
              <a:rPr spc="105" dirty="0">
                <a:solidFill>
                  <a:prstClr val="black"/>
                </a:solidFill>
                <a:latin typeface="Microsoft Sans Serif"/>
                <a:cs typeface="Microsoft Sans Serif"/>
              </a:rPr>
              <a:t> </a:t>
            </a:r>
            <a:r>
              <a:rPr spc="-10" dirty="0">
                <a:solidFill>
                  <a:prstClr val="black"/>
                </a:solidFill>
                <a:latin typeface="Microsoft Sans Serif"/>
                <a:cs typeface="Microsoft Sans Serif"/>
              </a:rPr>
              <a:t>работы,</a:t>
            </a:r>
            <a:r>
              <a:rPr spc="100" dirty="0">
                <a:solidFill>
                  <a:prstClr val="black"/>
                </a:solidFill>
                <a:latin typeface="Microsoft Sans Serif"/>
                <a:cs typeface="Microsoft Sans Serif"/>
              </a:rPr>
              <a:t> </a:t>
            </a:r>
            <a:r>
              <a:rPr spc="-25" dirty="0">
                <a:solidFill>
                  <a:prstClr val="black"/>
                </a:solidFill>
                <a:latin typeface="Microsoft Sans Serif"/>
                <a:cs typeface="Microsoft Sans Serif"/>
              </a:rPr>
              <a:t>которые</a:t>
            </a:r>
            <a:r>
              <a:rPr spc="100" dirty="0">
                <a:solidFill>
                  <a:prstClr val="black"/>
                </a:solidFill>
                <a:latin typeface="Microsoft Sans Serif"/>
                <a:cs typeface="Microsoft Sans Serif"/>
              </a:rPr>
              <a:t> </a:t>
            </a:r>
            <a:r>
              <a:rPr spc="-25" dirty="0">
                <a:solidFill>
                  <a:prstClr val="black"/>
                </a:solidFill>
                <a:latin typeface="Microsoft Sans Serif"/>
                <a:cs typeface="Microsoft Sans Serif"/>
              </a:rPr>
              <a:t>могут</a:t>
            </a:r>
            <a:r>
              <a:rPr spc="105" dirty="0">
                <a:solidFill>
                  <a:prstClr val="black"/>
                </a:solidFill>
                <a:latin typeface="Microsoft Sans Serif"/>
                <a:cs typeface="Microsoft Sans Serif"/>
              </a:rPr>
              <a:t> </a:t>
            </a:r>
            <a:r>
              <a:rPr spc="-15" dirty="0">
                <a:solidFill>
                  <a:prstClr val="black"/>
                </a:solidFill>
                <a:latin typeface="Microsoft Sans Serif"/>
                <a:cs typeface="Microsoft Sans Serif"/>
              </a:rPr>
              <a:t>работать</a:t>
            </a:r>
            <a:r>
              <a:rPr spc="105" dirty="0">
                <a:solidFill>
                  <a:prstClr val="black"/>
                </a:solidFill>
                <a:latin typeface="Microsoft Sans Serif"/>
                <a:cs typeface="Microsoft Sans Serif"/>
              </a:rPr>
              <a:t> </a:t>
            </a:r>
            <a:r>
              <a:rPr spc="-5" dirty="0">
                <a:solidFill>
                  <a:prstClr val="black"/>
                </a:solidFill>
                <a:latin typeface="Microsoft Sans Serif"/>
                <a:cs typeface="Microsoft Sans Serif"/>
              </a:rPr>
              <a:t>на</a:t>
            </a:r>
            <a:r>
              <a:rPr spc="95" dirty="0">
                <a:solidFill>
                  <a:prstClr val="black"/>
                </a:solidFill>
                <a:latin typeface="Microsoft Sans Serif"/>
                <a:cs typeface="Microsoft Sans Serif"/>
              </a:rPr>
              <a:t> </a:t>
            </a:r>
            <a:r>
              <a:rPr spc="-20" dirty="0">
                <a:solidFill>
                  <a:prstClr val="black"/>
                </a:solidFill>
                <a:latin typeface="Microsoft Sans Serif"/>
                <a:cs typeface="Microsoft Sans Serif"/>
              </a:rPr>
              <a:t>развитие</a:t>
            </a:r>
            <a:r>
              <a:rPr spc="95" dirty="0">
                <a:solidFill>
                  <a:prstClr val="black"/>
                </a:solidFill>
                <a:latin typeface="Microsoft Sans Serif"/>
                <a:cs typeface="Microsoft Sans Serif"/>
              </a:rPr>
              <a:t> </a:t>
            </a:r>
            <a:r>
              <a:rPr spc="-30" dirty="0">
                <a:solidFill>
                  <a:prstClr val="black"/>
                </a:solidFill>
                <a:latin typeface="Microsoft Sans Serif"/>
                <a:cs typeface="Microsoft Sans Serif"/>
              </a:rPr>
              <a:t>компетенций </a:t>
            </a:r>
            <a:r>
              <a:rPr spc="-465" dirty="0">
                <a:solidFill>
                  <a:prstClr val="black"/>
                </a:solidFill>
                <a:latin typeface="Microsoft Sans Serif"/>
                <a:cs typeface="Microsoft Sans Serif"/>
              </a:rPr>
              <a:t> </a:t>
            </a:r>
            <a:r>
              <a:rPr spc="-5" dirty="0">
                <a:solidFill>
                  <a:prstClr val="black"/>
                </a:solidFill>
                <a:latin typeface="Microsoft Sans Serif"/>
                <a:cs typeface="Microsoft Sans Serif"/>
              </a:rPr>
              <a:t>и</a:t>
            </a:r>
            <a:r>
              <a:rPr spc="10" dirty="0">
                <a:solidFill>
                  <a:prstClr val="black"/>
                </a:solidFill>
                <a:latin typeface="Microsoft Sans Serif"/>
                <a:cs typeface="Microsoft Sans Serif"/>
              </a:rPr>
              <a:t> </a:t>
            </a:r>
            <a:r>
              <a:rPr spc="-25" dirty="0">
                <a:solidFill>
                  <a:prstClr val="black"/>
                </a:solidFill>
                <a:latin typeface="Microsoft Sans Serif"/>
                <a:cs typeface="Microsoft Sans Serif"/>
              </a:rPr>
              <a:t>умений</a:t>
            </a:r>
            <a:r>
              <a:rPr spc="45" dirty="0">
                <a:solidFill>
                  <a:prstClr val="black"/>
                </a:solidFill>
                <a:latin typeface="Microsoft Sans Serif"/>
                <a:cs typeface="Microsoft Sans Serif"/>
              </a:rPr>
              <a:t> </a:t>
            </a:r>
            <a:r>
              <a:rPr spc="-110" dirty="0">
                <a:solidFill>
                  <a:prstClr val="black"/>
                </a:solidFill>
                <a:latin typeface="Microsoft Sans Serif"/>
                <a:cs typeface="Microsoft Sans Serif"/>
              </a:rPr>
              <a:t>ФГ</a:t>
            </a:r>
            <a:endParaRPr dirty="0">
              <a:solidFill>
                <a:prstClr val="black"/>
              </a:solidFill>
              <a:latin typeface="Microsoft Sans Serif"/>
              <a:cs typeface="Microsoft Sans Serif"/>
            </a:endParaRPr>
          </a:p>
          <a:p>
            <a:pPr marL="356870" marR="5080" indent="-342900" algn="just">
              <a:lnSpc>
                <a:spcPct val="115100"/>
              </a:lnSpc>
              <a:spcBef>
                <a:spcPts val="1370"/>
              </a:spcBef>
              <a:buFont typeface="Symbol"/>
              <a:buChar char=""/>
              <a:tabLst>
                <a:tab pos="357505" algn="l"/>
              </a:tabLst>
            </a:pPr>
            <a:r>
              <a:rPr spc="-20" dirty="0">
                <a:solidFill>
                  <a:prstClr val="black"/>
                </a:solidFill>
                <a:latin typeface="Microsoft Sans Serif"/>
                <a:cs typeface="Microsoft Sans Serif"/>
              </a:rPr>
              <a:t>Организовывать</a:t>
            </a:r>
            <a:r>
              <a:rPr spc="-15" dirty="0">
                <a:solidFill>
                  <a:prstClr val="black"/>
                </a:solidFill>
                <a:latin typeface="Microsoft Sans Serif"/>
                <a:cs typeface="Microsoft Sans Serif"/>
              </a:rPr>
              <a:t> </a:t>
            </a:r>
            <a:r>
              <a:rPr spc="-20" dirty="0">
                <a:solidFill>
                  <a:prstClr val="black"/>
                </a:solidFill>
                <a:latin typeface="Microsoft Sans Serif"/>
                <a:cs typeface="Microsoft Sans Serif"/>
              </a:rPr>
              <a:t>исследовательскую</a:t>
            </a:r>
            <a:r>
              <a:rPr spc="-15" dirty="0">
                <a:solidFill>
                  <a:prstClr val="black"/>
                </a:solidFill>
                <a:latin typeface="Microsoft Sans Serif"/>
                <a:cs typeface="Microsoft Sans Serif"/>
              </a:rPr>
              <a:t> </a:t>
            </a:r>
            <a:r>
              <a:rPr spc="-5" dirty="0">
                <a:solidFill>
                  <a:prstClr val="black"/>
                </a:solidFill>
                <a:latin typeface="Microsoft Sans Serif"/>
                <a:cs typeface="Microsoft Sans Serif"/>
              </a:rPr>
              <a:t>и</a:t>
            </a:r>
            <a:r>
              <a:rPr dirty="0">
                <a:solidFill>
                  <a:prstClr val="black"/>
                </a:solidFill>
                <a:latin typeface="Microsoft Sans Serif"/>
                <a:cs typeface="Microsoft Sans Serif"/>
              </a:rPr>
              <a:t> </a:t>
            </a:r>
            <a:r>
              <a:rPr spc="-20" dirty="0">
                <a:solidFill>
                  <a:prstClr val="black"/>
                </a:solidFill>
                <a:latin typeface="Microsoft Sans Serif"/>
                <a:cs typeface="Microsoft Sans Serif"/>
              </a:rPr>
              <a:t>проектную</a:t>
            </a:r>
            <a:r>
              <a:rPr spc="-15" dirty="0">
                <a:solidFill>
                  <a:prstClr val="black"/>
                </a:solidFill>
                <a:latin typeface="Microsoft Sans Serif"/>
                <a:cs typeface="Microsoft Sans Serif"/>
              </a:rPr>
              <a:t> </a:t>
            </a:r>
            <a:r>
              <a:rPr spc="-10" dirty="0">
                <a:solidFill>
                  <a:prstClr val="black"/>
                </a:solidFill>
                <a:latin typeface="Microsoft Sans Serif"/>
                <a:cs typeface="Microsoft Sans Serif"/>
              </a:rPr>
              <a:t>деятельность </a:t>
            </a:r>
            <a:r>
              <a:rPr spc="-5" dirty="0">
                <a:solidFill>
                  <a:prstClr val="black"/>
                </a:solidFill>
                <a:latin typeface="Microsoft Sans Serif"/>
                <a:cs typeface="Microsoft Sans Serif"/>
              </a:rPr>
              <a:t> </a:t>
            </a:r>
            <a:r>
              <a:rPr spc="-25" dirty="0">
                <a:solidFill>
                  <a:prstClr val="black"/>
                </a:solidFill>
                <a:latin typeface="Microsoft Sans Serif"/>
                <a:cs typeface="Microsoft Sans Serif"/>
              </a:rPr>
              <a:t>школьников</a:t>
            </a:r>
            <a:r>
              <a:rPr spc="-20" dirty="0">
                <a:solidFill>
                  <a:prstClr val="black"/>
                </a:solidFill>
                <a:latin typeface="Microsoft Sans Serif"/>
                <a:cs typeface="Microsoft Sans Serif"/>
              </a:rPr>
              <a:t> </a:t>
            </a:r>
            <a:r>
              <a:rPr dirty="0">
                <a:solidFill>
                  <a:prstClr val="black"/>
                </a:solidFill>
                <a:latin typeface="Microsoft Sans Serif"/>
                <a:cs typeface="Microsoft Sans Serif"/>
              </a:rPr>
              <a:t>с </a:t>
            </a:r>
            <a:r>
              <a:rPr spc="-25" dirty="0">
                <a:solidFill>
                  <a:prstClr val="black"/>
                </a:solidFill>
                <a:latin typeface="Microsoft Sans Serif"/>
                <a:cs typeface="Microsoft Sans Serif"/>
              </a:rPr>
              <a:t>учётом</a:t>
            </a:r>
            <a:r>
              <a:rPr spc="-20" dirty="0">
                <a:solidFill>
                  <a:prstClr val="black"/>
                </a:solidFill>
                <a:latin typeface="Microsoft Sans Serif"/>
                <a:cs typeface="Microsoft Sans Serif"/>
              </a:rPr>
              <a:t> необходимости</a:t>
            </a:r>
            <a:r>
              <a:rPr spc="-15" dirty="0">
                <a:solidFill>
                  <a:prstClr val="black"/>
                </a:solidFill>
                <a:latin typeface="Microsoft Sans Serif"/>
                <a:cs typeface="Microsoft Sans Serif"/>
              </a:rPr>
              <a:t> формирования</a:t>
            </a:r>
            <a:r>
              <a:rPr spc="-10" dirty="0">
                <a:solidFill>
                  <a:prstClr val="black"/>
                </a:solidFill>
                <a:latin typeface="Microsoft Sans Serif"/>
                <a:cs typeface="Microsoft Sans Serif"/>
              </a:rPr>
              <a:t> </a:t>
            </a:r>
            <a:r>
              <a:rPr spc="-30" dirty="0">
                <a:solidFill>
                  <a:prstClr val="black"/>
                </a:solidFill>
                <a:latin typeface="Microsoft Sans Serif"/>
                <a:cs typeface="Microsoft Sans Serif"/>
              </a:rPr>
              <a:t>компетенций</a:t>
            </a:r>
            <a:r>
              <a:rPr spc="-25" dirty="0">
                <a:solidFill>
                  <a:prstClr val="black"/>
                </a:solidFill>
                <a:latin typeface="Microsoft Sans Serif"/>
                <a:cs typeface="Microsoft Sans Serif"/>
              </a:rPr>
              <a:t> </a:t>
            </a:r>
            <a:r>
              <a:rPr dirty="0">
                <a:solidFill>
                  <a:prstClr val="black"/>
                </a:solidFill>
                <a:latin typeface="Microsoft Sans Serif"/>
                <a:cs typeface="Microsoft Sans Serif"/>
              </a:rPr>
              <a:t>и </a:t>
            </a:r>
            <a:r>
              <a:rPr spc="5" dirty="0">
                <a:solidFill>
                  <a:prstClr val="black"/>
                </a:solidFill>
                <a:latin typeface="Microsoft Sans Serif"/>
                <a:cs typeface="Microsoft Sans Serif"/>
              </a:rPr>
              <a:t> </a:t>
            </a:r>
            <a:r>
              <a:rPr spc="-25" dirty="0">
                <a:solidFill>
                  <a:prstClr val="black"/>
                </a:solidFill>
                <a:latin typeface="Microsoft Sans Serif"/>
                <a:cs typeface="Microsoft Sans Serif"/>
              </a:rPr>
              <a:t>умений</a:t>
            </a:r>
            <a:r>
              <a:rPr spc="40" dirty="0">
                <a:solidFill>
                  <a:prstClr val="black"/>
                </a:solidFill>
                <a:latin typeface="Microsoft Sans Serif"/>
                <a:cs typeface="Microsoft Sans Serif"/>
              </a:rPr>
              <a:t> </a:t>
            </a:r>
            <a:r>
              <a:rPr spc="-110" dirty="0">
                <a:solidFill>
                  <a:prstClr val="black"/>
                </a:solidFill>
                <a:latin typeface="Microsoft Sans Serif"/>
                <a:cs typeface="Microsoft Sans Serif"/>
              </a:rPr>
              <a:t>ФГ</a:t>
            </a:r>
            <a:endParaRPr dirty="0">
              <a:solidFill>
                <a:prstClr val="black"/>
              </a:solidFill>
              <a:latin typeface="Microsoft Sans Serif"/>
              <a:cs typeface="Microsoft Sans Serif"/>
            </a:endParaRPr>
          </a:p>
          <a:p>
            <a:pPr marL="381000" marR="223520" indent="-343535" algn="just">
              <a:lnSpc>
                <a:spcPct val="115100"/>
              </a:lnSpc>
              <a:spcBef>
                <a:spcPts val="1145"/>
              </a:spcBef>
              <a:buFont typeface="Symbol"/>
              <a:buChar char=""/>
              <a:tabLst>
                <a:tab pos="381635" algn="l"/>
              </a:tabLst>
            </a:pPr>
            <a:r>
              <a:rPr spc="-25" dirty="0">
                <a:solidFill>
                  <a:prstClr val="black"/>
                </a:solidFill>
                <a:latin typeface="Microsoft Sans Serif"/>
                <a:cs typeface="Microsoft Sans Serif"/>
              </a:rPr>
              <a:t>Работать</a:t>
            </a:r>
            <a:r>
              <a:rPr spc="-20" dirty="0">
                <a:solidFill>
                  <a:prstClr val="black"/>
                </a:solidFill>
                <a:latin typeface="Microsoft Sans Serif"/>
                <a:cs typeface="Microsoft Sans Serif"/>
              </a:rPr>
              <a:t> </a:t>
            </a:r>
            <a:r>
              <a:rPr spc="-5" dirty="0">
                <a:solidFill>
                  <a:prstClr val="black"/>
                </a:solidFill>
                <a:latin typeface="Microsoft Sans Serif"/>
                <a:cs typeface="Microsoft Sans Serif"/>
              </a:rPr>
              <a:t>на</a:t>
            </a:r>
            <a:r>
              <a:rPr dirty="0">
                <a:solidFill>
                  <a:prstClr val="black"/>
                </a:solidFill>
                <a:latin typeface="Microsoft Sans Serif"/>
                <a:cs typeface="Microsoft Sans Serif"/>
              </a:rPr>
              <a:t> </a:t>
            </a:r>
            <a:r>
              <a:rPr spc="-20" dirty="0">
                <a:solidFill>
                  <a:prstClr val="black"/>
                </a:solidFill>
                <a:latin typeface="Microsoft Sans Serif"/>
                <a:cs typeface="Microsoft Sans Serif"/>
              </a:rPr>
              <a:t>уроках</a:t>
            </a:r>
            <a:r>
              <a:rPr spc="-15" dirty="0">
                <a:solidFill>
                  <a:prstClr val="black"/>
                </a:solidFill>
                <a:latin typeface="Microsoft Sans Serif"/>
                <a:cs typeface="Microsoft Sans Serif"/>
              </a:rPr>
              <a:t> </a:t>
            </a:r>
            <a:r>
              <a:rPr dirty="0">
                <a:solidFill>
                  <a:prstClr val="black"/>
                </a:solidFill>
                <a:latin typeface="Microsoft Sans Serif"/>
                <a:cs typeface="Microsoft Sans Serif"/>
              </a:rPr>
              <a:t>с</a:t>
            </a:r>
            <a:r>
              <a:rPr spc="5" dirty="0">
                <a:solidFill>
                  <a:prstClr val="black"/>
                </a:solidFill>
                <a:latin typeface="Microsoft Sans Serif"/>
                <a:cs typeface="Microsoft Sans Serif"/>
              </a:rPr>
              <a:t> </a:t>
            </a:r>
            <a:r>
              <a:rPr spc="-10" dirty="0">
                <a:solidFill>
                  <a:prstClr val="black"/>
                </a:solidFill>
                <a:latin typeface="Microsoft Sans Serif"/>
                <a:cs typeface="Microsoft Sans Serif"/>
              </a:rPr>
              <a:t>информацией,</a:t>
            </a:r>
            <a:r>
              <a:rPr spc="-5" dirty="0">
                <a:solidFill>
                  <a:prstClr val="black"/>
                </a:solidFill>
                <a:latin typeface="Microsoft Sans Serif"/>
                <a:cs typeface="Microsoft Sans Serif"/>
              </a:rPr>
              <a:t> </a:t>
            </a:r>
            <a:r>
              <a:rPr spc="-15" dirty="0">
                <a:solidFill>
                  <a:prstClr val="black"/>
                </a:solidFill>
                <a:latin typeface="Microsoft Sans Serif"/>
                <a:cs typeface="Microsoft Sans Serif"/>
              </a:rPr>
              <a:t>представленной</a:t>
            </a:r>
            <a:r>
              <a:rPr spc="-10" dirty="0">
                <a:solidFill>
                  <a:prstClr val="black"/>
                </a:solidFill>
                <a:latin typeface="Microsoft Sans Serif"/>
                <a:cs typeface="Microsoft Sans Serif"/>
              </a:rPr>
              <a:t> </a:t>
            </a:r>
            <a:r>
              <a:rPr dirty="0">
                <a:solidFill>
                  <a:prstClr val="black"/>
                </a:solidFill>
                <a:latin typeface="Microsoft Sans Serif"/>
                <a:cs typeface="Microsoft Sans Serif"/>
              </a:rPr>
              <a:t>в</a:t>
            </a:r>
            <a:r>
              <a:rPr spc="5" dirty="0">
                <a:solidFill>
                  <a:prstClr val="black"/>
                </a:solidFill>
                <a:latin typeface="Microsoft Sans Serif"/>
                <a:cs typeface="Microsoft Sans Serif"/>
              </a:rPr>
              <a:t> </a:t>
            </a:r>
            <a:r>
              <a:rPr spc="-25" dirty="0">
                <a:solidFill>
                  <a:prstClr val="black"/>
                </a:solidFill>
                <a:latin typeface="Microsoft Sans Serif"/>
                <a:cs typeface="Microsoft Sans Serif"/>
              </a:rPr>
              <a:t>разной </a:t>
            </a:r>
            <a:r>
              <a:rPr spc="-20" dirty="0">
                <a:solidFill>
                  <a:prstClr val="black"/>
                </a:solidFill>
                <a:latin typeface="Microsoft Sans Serif"/>
                <a:cs typeface="Microsoft Sans Serif"/>
              </a:rPr>
              <a:t> </a:t>
            </a:r>
            <a:r>
              <a:rPr spc="-15" dirty="0">
                <a:solidFill>
                  <a:prstClr val="black"/>
                </a:solidFill>
                <a:latin typeface="Microsoft Sans Serif"/>
                <a:cs typeface="Microsoft Sans Serif"/>
              </a:rPr>
              <a:t>форме</a:t>
            </a:r>
            <a:r>
              <a:rPr spc="20" dirty="0">
                <a:solidFill>
                  <a:prstClr val="black"/>
                </a:solidFill>
                <a:latin typeface="Microsoft Sans Serif"/>
                <a:cs typeface="Microsoft Sans Serif"/>
              </a:rPr>
              <a:t> </a:t>
            </a:r>
            <a:r>
              <a:rPr spc="-20" dirty="0">
                <a:solidFill>
                  <a:prstClr val="black"/>
                </a:solidFill>
                <a:latin typeface="Microsoft Sans Serif"/>
                <a:cs typeface="Microsoft Sans Serif"/>
              </a:rPr>
              <a:t>(рисунок,</a:t>
            </a:r>
            <a:r>
              <a:rPr spc="45" dirty="0">
                <a:solidFill>
                  <a:prstClr val="black"/>
                </a:solidFill>
                <a:latin typeface="Microsoft Sans Serif"/>
                <a:cs typeface="Microsoft Sans Serif"/>
              </a:rPr>
              <a:t> </a:t>
            </a:r>
            <a:r>
              <a:rPr spc="-55" dirty="0">
                <a:solidFill>
                  <a:prstClr val="black"/>
                </a:solidFill>
                <a:latin typeface="Microsoft Sans Serif"/>
                <a:cs typeface="Microsoft Sans Serif"/>
              </a:rPr>
              <a:t>текст,</a:t>
            </a:r>
            <a:r>
              <a:rPr spc="15" dirty="0">
                <a:solidFill>
                  <a:prstClr val="black"/>
                </a:solidFill>
                <a:latin typeface="Microsoft Sans Serif"/>
                <a:cs typeface="Microsoft Sans Serif"/>
              </a:rPr>
              <a:t> </a:t>
            </a:r>
            <a:r>
              <a:rPr spc="-15" dirty="0">
                <a:solidFill>
                  <a:prstClr val="black"/>
                </a:solidFill>
                <a:latin typeface="Microsoft Sans Serif"/>
                <a:cs typeface="Microsoft Sans Serif"/>
              </a:rPr>
              <a:t>таблица,</a:t>
            </a:r>
            <a:r>
              <a:rPr dirty="0">
                <a:solidFill>
                  <a:prstClr val="black"/>
                </a:solidFill>
                <a:latin typeface="Microsoft Sans Serif"/>
                <a:cs typeface="Microsoft Sans Serif"/>
              </a:rPr>
              <a:t> </a:t>
            </a:r>
            <a:r>
              <a:rPr spc="-15" dirty="0">
                <a:solidFill>
                  <a:prstClr val="black"/>
                </a:solidFill>
                <a:latin typeface="Microsoft Sans Serif"/>
                <a:cs typeface="Microsoft Sans Serif"/>
              </a:rPr>
              <a:t>диаграмма)</a:t>
            </a:r>
            <a:endParaRPr dirty="0">
              <a:solidFill>
                <a:prstClr val="black"/>
              </a:solidFill>
              <a:latin typeface="Microsoft Sans Serif"/>
              <a:cs typeface="Microsoft Sans Serif"/>
            </a:endParaRPr>
          </a:p>
          <a:p>
            <a:pPr marL="355600" marR="284480" indent="-342900" algn="just">
              <a:lnSpc>
                <a:spcPct val="114999"/>
              </a:lnSpc>
              <a:spcBef>
                <a:spcPts val="1455"/>
              </a:spcBef>
              <a:buFont typeface="Symbol"/>
              <a:buChar char=""/>
              <a:tabLst>
                <a:tab pos="355600" algn="l"/>
              </a:tabLst>
            </a:pPr>
            <a:r>
              <a:rPr spc="-15" dirty="0">
                <a:solidFill>
                  <a:prstClr val="black"/>
                </a:solidFill>
                <a:latin typeface="Microsoft Sans Serif"/>
                <a:cs typeface="Microsoft Sans Serif"/>
              </a:rPr>
              <a:t>Внедрять</a:t>
            </a:r>
            <a:r>
              <a:rPr spc="-10" dirty="0">
                <a:solidFill>
                  <a:prstClr val="black"/>
                </a:solidFill>
                <a:latin typeface="Microsoft Sans Serif"/>
                <a:cs typeface="Microsoft Sans Serif"/>
              </a:rPr>
              <a:t> </a:t>
            </a:r>
            <a:r>
              <a:rPr spc="-15" dirty="0">
                <a:solidFill>
                  <a:prstClr val="black"/>
                </a:solidFill>
                <a:latin typeface="Microsoft Sans Serif"/>
                <a:cs typeface="Microsoft Sans Serif"/>
              </a:rPr>
              <a:t>новую</a:t>
            </a:r>
            <a:r>
              <a:rPr spc="-10" dirty="0">
                <a:solidFill>
                  <a:prstClr val="black"/>
                </a:solidFill>
                <a:latin typeface="Microsoft Sans Serif"/>
                <a:cs typeface="Microsoft Sans Serif"/>
              </a:rPr>
              <a:t> систему</a:t>
            </a:r>
            <a:r>
              <a:rPr spc="-5" dirty="0">
                <a:solidFill>
                  <a:prstClr val="black"/>
                </a:solidFill>
                <a:latin typeface="Microsoft Sans Serif"/>
                <a:cs typeface="Microsoft Sans Serif"/>
              </a:rPr>
              <a:t> </a:t>
            </a:r>
            <a:r>
              <a:rPr spc="-10" dirty="0">
                <a:solidFill>
                  <a:prstClr val="black"/>
                </a:solidFill>
                <a:latin typeface="Microsoft Sans Serif"/>
                <a:cs typeface="Microsoft Sans Serif"/>
              </a:rPr>
              <a:t>учебных</a:t>
            </a:r>
            <a:r>
              <a:rPr spc="-5" dirty="0">
                <a:solidFill>
                  <a:prstClr val="black"/>
                </a:solidFill>
                <a:latin typeface="Microsoft Sans Serif"/>
                <a:cs typeface="Microsoft Sans Serif"/>
              </a:rPr>
              <a:t> </a:t>
            </a:r>
            <a:r>
              <a:rPr spc="-15" dirty="0">
                <a:solidFill>
                  <a:prstClr val="black"/>
                </a:solidFill>
                <a:latin typeface="Microsoft Sans Serif"/>
                <a:cs typeface="Microsoft Sans Serif"/>
              </a:rPr>
              <a:t>заданий</a:t>
            </a:r>
            <a:r>
              <a:rPr spc="-10" dirty="0">
                <a:solidFill>
                  <a:prstClr val="black"/>
                </a:solidFill>
                <a:latin typeface="Microsoft Sans Serif"/>
                <a:cs typeface="Microsoft Sans Serif"/>
              </a:rPr>
              <a:t> </a:t>
            </a:r>
            <a:r>
              <a:rPr spc="-5" dirty="0">
                <a:solidFill>
                  <a:prstClr val="black"/>
                </a:solidFill>
                <a:latin typeface="Microsoft Sans Serif"/>
                <a:cs typeface="Microsoft Sans Serif"/>
              </a:rPr>
              <a:t>и</a:t>
            </a:r>
            <a:r>
              <a:rPr dirty="0">
                <a:solidFill>
                  <a:prstClr val="black"/>
                </a:solidFill>
                <a:latin typeface="Microsoft Sans Serif"/>
                <a:cs typeface="Microsoft Sans Serif"/>
              </a:rPr>
              <a:t> </a:t>
            </a:r>
            <a:r>
              <a:rPr spc="-10" dirty="0">
                <a:solidFill>
                  <a:prstClr val="black"/>
                </a:solidFill>
                <a:latin typeface="Microsoft Sans Serif"/>
                <a:cs typeface="Microsoft Sans Serif"/>
              </a:rPr>
              <a:t>учебных</a:t>
            </a:r>
            <a:r>
              <a:rPr spc="-5" dirty="0">
                <a:solidFill>
                  <a:prstClr val="black"/>
                </a:solidFill>
                <a:latin typeface="Microsoft Sans Serif"/>
                <a:cs typeface="Microsoft Sans Serif"/>
              </a:rPr>
              <a:t> </a:t>
            </a:r>
            <a:r>
              <a:rPr spc="-10" dirty="0">
                <a:solidFill>
                  <a:prstClr val="black"/>
                </a:solidFill>
                <a:latin typeface="Microsoft Sans Serif"/>
                <a:cs typeface="Microsoft Sans Serif"/>
              </a:rPr>
              <a:t>ситуаций, </a:t>
            </a:r>
            <a:r>
              <a:rPr spc="-5" dirty="0">
                <a:solidFill>
                  <a:prstClr val="black"/>
                </a:solidFill>
                <a:latin typeface="Microsoft Sans Serif"/>
                <a:cs typeface="Microsoft Sans Serif"/>
              </a:rPr>
              <a:t> ориентированных на </a:t>
            </a:r>
            <a:r>
              <a:rPr spc="-10" dirty="0">
                <a:solidFill>
                  <a:prstClr val="black"/>
                </a:solidFill>
                <a:latin typeface="Microsoft Sans Serif"/>
                <a:cs typeface="Microsoft Sans Serif"/>
              </a:rPr>
              <a:t>формирование </a:t>
            </a:r>
            <a:r>
              <a:rPr spc="-15" dirty="0">
                <a:solidFill>
                  <a:prstClr val="black"/>
                </a:solidFill>
                <a:latin typeface="Microsoft Sans Serif"/>
                <a:cs typeface="Microsoft Sans Serif"/>
              </a:rPr>
              <a:t>функциональной</a:t>
            </a:r>
            <a:r>
              <a:rPr spc="445" dirty="0">
                <a:solidFill>
                  <a:prstClr val="black"/>
                </a:solidFill>
                <a:latin typeface="Microsoft Sans Serif"/>
                <a:cs typeface="Microsoft Sans Serif"/>
              </a:rPr>
              <a:t> </a:t>
            </a:r>
            <a:r>
              <a:rPr spc="-15" dirty="0">
                <a:solidFill>
                  <a:prstClr val="black"/>
                </a:solidFill>
                <a:latin typeface="Microsoft Sans Serif"/>
                <a:cs typeface="Microsoft Sans Serif"/>
              </a:rPr>
              <a:t>грамотности </a:t>
            </a:r>
            <a:r>
              <a:rPr spc="-10" dirty="0">
                <a:solidFill>
                  <a:prstClr val="black"/>
                </a:solidFill>
                <a:latin typeface="Microsoft Sans Serif"/>
                <a:cs typeface="Microsoft Sans Serif"/>
              </a:rPr>
              <a:t> </a:t>
            </a:r>
            <a:r>
              <a:rPr dirty="0">
                <a:solidFill>
                  <a:prstClr val="black"/>
                </a:solidFill>
                <a:latin typeface="Microsoft Sans Serif"/>
                <a:cs typeface="Microsoft Sans Serif"/>
              </a:rPr>
              <a:t>в</a:t>
            </a:r>
            <a:r>
              <a:rPr spc="5" dirty="0">
                <a:solidFill>
                  <a:prstClr val="black"/>
                </a:solidFill>
                <a:latin typeface="Microsoft Sans Serif"/>
                <a:cs typeface="Microsoft Sans Serif"/>
              </a:rPr>
              <a:t> </a:t>
            </a:r>
            <a:r>
              <a:rPr spc="-15" dirty="0">
                <a:solidFill>
                  <a:prstClr val="black"/>
                </a:solidFill>
                <a:latin typeface="Microsoft Sans Serif"/>
                <a:cs typeface="Microsoft Sans Serif"/>
              </a:rPr>
              <a:t>учебный</a:t>
            </a:r>
            <a:r>
              <a:rPr spc="-10" dirty="0">
                <a:solidFill>
                  <a:prstClr val="black"/>
                </a:solidFill>
                <a:latin typeface="Microsoft Sans Serif"/>
                <a:cs typeface="Microsoft Sans Serif"/>
              </a:rPr>
              <a:t> процесс,</a:t>
            </a:r>
            <a:r>
              <a:rPr spc="-5" dirty="0">
                <a:solidFill>
                  <a:prstClr val="black"/>
                </a:solidFill>
                <a:latin typeface="Microsoft Sans Serif"/>
                <a:cs typeface="Microsoft Sans Serif"/>
              </a:rPr>
              <a:t> </a:t>
            </a:r>
            <a:r>
              <a:rPr spc="-20" dirty="0">
                <a:solidFill>
                  <a:prstClr val="black"/>
                </a:solidFill>
                <a:latin typeface="Microsoft Sans Serif"/>
                <a:cs typeface="Microsoft Sans Serif"/>
              </a:rPr>
              <a:t>включать</a:t>
            </a:r>
            <a:r>
              <a:rPr spc="-15" dirty="0">
                <a:solidFill>
                  <a:prstClr val="black"/>
                </a:solidFill>
                <a:latin typeface="Microsoft Sans Serif"/>
                <a:cs typeface="Microsoft Sans Serif"/>
              </a:rPr>
              <a:t> </a:t>
            </a:r>
            <a:r>
              <a:rPr spc="-30" dirty="0">
                <a:solidFill>
                  <a:prstClr val="black"/>
                </a:solidFill>
                <a:latin typeface="Microsoft Sans Serif"/>
                <a:cs typeface="Microsoft Sans Serif"/>
              </a:rPr>
              <a:t>задачи</a:t>
            </a:r>
            <a:r>
              <a:rPr spc="-25" dirty="0">
                <a:solidFill>
                  <a:prstClr val="black"/>
                </a:solidFill>
                <a:latin typeface="Microsoft Sans Serif"/>
                <a:cs typeface="Microsoft Sans Serif"/>
              </a:rPr>
              <a:t> </a:t>
            </a:r>
            <a:r>
              <a:rPr spc="-15" dirty="0">
                <a:solidFill>
                  <a:prstClr val="black"/>
                </a:solidFill>
                <a:latin typeface="Microsoft Sans Serif"/>
                <a:cs typeface="Microsoft Sans Serif"/>
              </a:rPr>
              <a:t>по</a:t>
            </a:r>
            <a:r>
              <a:rPr spc="-10" dirty="0">
                <a:solidFill>
                  <a:prstClr val="black"/>
                </a:solidFill>
                <a:latin typeface="Microsoft Sans Serif"/>
                <a:cs typeface="Microsoft Sans Serif"/>
              </a:rPr>
              <a:t> </a:t>
            </a:r>
            <a:r>
              <a:rPr spc="-20" dirty="0">
                <a:solidFill>
                  <a:prstClr val="black"/>
                </a:solidFill>
                <a:latin typeface="Microsoft Sans Serif"/>
                <a:cs typeface="Microsoft Sans Serif"/>
              </a:rPr>
              <a:t>функциональной </a:t>
            </a:r>
            <a:r>
              <a:rPr spc="-15" dirty="0">
                <a:solidFill>
                  <a:prstClr val="black"/>
                </a:solidFill>
                <a:latin typeface="Microsoft Sans Serif"/>
                <a:cs typeface="Microsoft Sans Serif"/>
              </a:rPr>
              <a:t> грамотности</a:t>
            </a:r>
            <a:r>
              <a:rPr spc="25" dirty="0">
                <a:solidFill>
                  <a:prstClr val="black"/>
                </a:solidFill>
                <a:latin typeface="Microsoft Sans Serif"/>
                <a:cs typeface="Microsoft Sans Serif"/>
              </a:rPr>
              <a:t> </a:t>
            </a:r>
            <a:r>
              <a:rPr dirty="0">
                <a:solidFill>
                  <a:prstClr val="black"/>
                </a:solidFill>
                <a:latin typeface="Microsoft Sans Serif"/>
                <a:cs typeface="Microsoft Sans Serif"/>
              </a:rPr>
              <a:t>в</a:t>
            </a:r>
            <a:r>
              <a:rPr spc="25" dirty="0">
                <a:solidFill>
                  <a:prstClr val="black"/>
                </a:solidFill>
                <a:latin typeface="Microsoft Sans Serif"/>
                <a:cs typeface="Microsoft Sans Serif"/>
              </a:rPr>
              <a:t> </a:t>
            </a:r>
            <a:r>
              <a:rPr spc="-30" dirty="0" err="1">
                <a:solidFill>
                  <a:prstClr val="black"/>
                </a:solidFill>
                <a:latin typeface="Microsoft Sans Serif"/>
                <a:cs typeface="Microsoft Sans Serif"/>
              </a:rPr>
              <a:t>каждый</a:t>
            </a:r>
            <a:r>
              <a:rPr spc="20" dirty="0">
                <a:solidFill>
                  <a:prstClr val="black"/>
                </a:solidFill>
                <a:latin typeface="Microsoft Sans Serif"/>
                <a:cs typeface="Microsoft Sans Serif"/>
              </a:rPr>
              <a:t> </a:t>
            </a:r>
            <a:r>
              <a:rPr spc="-30" dirty="0" err="1" smtClean="0">
                <a:solidFill>
                  <a:prstClr val="black"/>
                </a:solidFill>
                <a:latin typeface="Microsoft Sans Serif"/>
                <a:cs typeface="Microsoft Sans Serif"/>
              </a:rPr>
              <a:t>предмет</a:t>
            </a:r>
            <a:endParaRPr dirty="0">
              <a:solidFill>
                <a:prstClr val="black"/>
              </a:solidFill>
              <a:latin typeface="Microsoft Sans Serif"/>
              <a:cs typeface="Microsoft Sans Serif"/>
            </a:endParaRPr>
          </a:p>
        </p:txBody>
      </p:sp>
    </p:spTree>
    <p:extLst>
      <p:ext uri="{BB962C8B-B14F-4D97-AF65-F5344CB8AC3E}">
        <p14:creationId xmlns:p14="http://schemas.microsoft.com/office/powerpoint/2010/main" val="6662282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ФГОС ОВЗ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91821" y="1514901"/>
            <a:ext cx="7442579" cy="4722126"/>
          </a:xfrm>
        </p:spPr>
        <p:txBody>
          <a:bodyPr>
            <a:normAutofit fontScale="40000" lnSpcReduction="20000"/>
          </a:bodyPr>
          <a:lstStyle/>
          <a:p>
            <a:pPr marL="0" indent="0">
              <a:lnSpc>
                <a:spcPct val="107000"/>
              </a:lnSpc>
              <a:spcAft>
                <a:spcPts val="0"/>
              </a:spcAft>
              <a:buNone/>
            </a:pPr>
            <a:r>
              <a:rPr lang="ru-RU" sz="5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школе </a:t>
            </a:r>
            <a:r>
              <a:rPr lang="ru-RU" sz="50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15 </a:t>
            </a:r>
            <a:r>
              <a:rPr lang="ru-RU" sz="5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учащихся с ОВЗ</a:t>
            </a:r>
            <a:r>
              <a:rPr lang="ru-RU" sz="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Из них – 6 детей с инвалидностью.</a:t>
            </a:r>
            <a:endParaRPr lang="ru-RU" sz="5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0"/>
              </a:spcAft>
              <a:buNone/>
            </a:pPr>
            <a:endParaRPr lang="ru-RU" sz="5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0"/>
              </a:spcAft>
              <a:buNone/>
            </a:pPr>
            <a:r>
              <a:rPr lang="ru-RU" sz="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 ФГОС ОВЗ НОО </a:t>
            </a:r>
            <a:r>
              <a:rPr lang="ru-RU" sz="5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обучается 5 </a:t>
            </a:r>
            <a:r>
              <a:rPr lang="ru-RU" sz="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детей и  </a:t>
            </a:r>
            <a:r>
              <a:rPr lang="ru-RU" sz="5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7 </a:t>
            </a:r>
            <a:r>
              <a:rPr lang="ru-RU" sz="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учащихся  в </a:t>
            </a:r>
            <a:r>
              <a:rPr lang="ru-RU" sz="5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5-8 </a:t>
            </a:r>
            <a:r>
              <a:rPr lang="ru-RU" sz="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классах.</a:t>
            </a:r>
            <a:endParaRPr lang="ru-RU" sz="5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0"/>
              </a:spcAft>
              <a:buNone/>
            </a:pPr>
            <a:r>
              <a:rPr lang="ru-RU" sz="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Из них:</a:t>
            </a:r>
            <a:endParaRPr lang="ru-RU" sz="5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0"/>
              </a:spcAft>
              <a:buNone/>
            </a:pPr>
            <a:r>
              <a:rPr lang="ru-RU" sz="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 АООП для детей с ЗПР, Вариант 7.1  - </a:t>
            </a:r>
            <a:r>
              <a:rPr lang="ru-RU" sz="5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  </a:t>
            </a:r>
            <a:r>
              <a:rPr lang="ru-RU" sz="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ребёнка </a:t>
            </a:r>
            <a:r>
              <a:rPr lang="ru-RU" sz="5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учатся </a:t>
            </a:r>
            <a:r>
              <a:rPr lang="ru-RU" sz="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общих классах </a:t>
            </a:r>
            <a:r>
              <a:rPr lang="ru-RU" sz="5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(3 Б, 1 Б)</a:t>
            </a:r>
            <a:endParaRPr lang="ru-RU" sz="5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0"/>
              </a:spcAft>
              <a:buNone/>
            </a:pPr>
            <a:r>
              <a:rPr lang="ru-RU" sz="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АООП для учащихся с </a:t>
            </a:r>
            <a:r>
              <a:rPr lang="ru-RU" sz="5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у.о</a:t>
            </a:r>
            <a:r>
              <a:rPr lang="ru-RU" sz="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Вариант 1 – 5 человек</a:t>
            </a:r>
            <a:endParaRPr lang="ru-RU" sz="5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0"/>
              </a:spcAft>
              <a:buNone/>
            </a:pPr>
            <a:r>
              <a:rPr lang="ru-RU" sz="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АООП для учащихся с </a:t>
            </a:r>
            <a:r>
              <a:rPr lang="ru-RU" sz="5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у.о</a:t>
            </a:r>
            <a:r>
              <a:rPr lang="ru-RU" sz="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Вариант 2 – 5 человек</a:t>
            </a:r>
            <a:endParaRPr lang="ru-RU" sz="5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0"/>
              </a:spcAft>
              <a:buNone/>
            </a:pPr>
            <a:r>
              <a:rPr lang="ru-RU" sz="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АООП для учащихся с НОДА Вариант 6.3  – 1 человек </a:t>
            </a:r>
            <a:endParaRPr lang="ru-RU" sz="5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0"/>
              </a:spcAft>
              <a:buNone/>
            </a:pPr>
            <a:r>
              <a:rPr lang="ru-RU" sz="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АООП для учащихся с РАС, Вариант 8.3 – 1 человек</a:t>
            </a:r>
            <a:endParaRPr lang="ru-RU" sz="5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0"/>
              </a:spcAft>
              <a:buNone/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2751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71777" y="239395"/>
            <a:ext cx="6890384" cy="7124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83005" marR="5080" indent="-1170940">
              <a:lnSpc>
                <a:spcPct val="100000"/>
              </a:lnSpc>
              <a:spcBef>
                <a:spcPts val="100"/>
              </a:spcBef>
              <a:tabLst>
                <a:tab pos="3957320" algn="l"/>
              </a:tabLst>
            </a:pPr>
            <a:r>
              <a:rPr sz="2200" spc="-15" dirty="0"/>
              <a:t>Отбор</a:t>
            </a:r>
            <a:r>
              <a:rPr sz="2200" spc="55" dirty="0"/>
              <a:t> </a:t>
            </a:r>
            <a:r>
              <a:rPr sz="2200" spc="-5" dirty="0"/>
              <a:t>и применение</a:t>
            </a:r>
            <a:r>
              <a:rPr sz="2200" dirty="0"/>
              <a:t> </a:t>
            </a:r>
            <a:r>
              <a:rPr sz="2200" spc="-5" dirty="0"/>
              <a:t>на</a:t>
            </a:r>
            <a:r>
              <a:rPr sz="2200" spc="-10" dirty="0"/>
              <a:t> уроках</a:t>
            </a:r>
            <a:r>
              <a:rPr sz="2200" spc="50" dirty="0"/>
              <a:t> </a:t>
            </a:r>
            <a:r>
              <a:rPr sz="2300" spc="-10" dirty="0"/>
              <a:t>учебных</a:t>
            </a:r>
            <a:r>
              <a:rPr sz="2300" spc="-20" dirty="0"/>
              <a:t> </a:t>
            </a:r>
            <a:r>
              <a:rPr sz="2200" spc="-10" dirty="0"/>
              <a:t>заданий </a:t>
            </a:r>
            <a:r>
              <a:rPr sz="2200" spc="-595" dirty="0"/>
              <a:t> </a:t>
            </a:r>
            <a:r>
              <a:rPr sz="2200" spc="-5" dirty="0"/>
              <a:t>по</a:t>
            </a:r>
            <a:r>
              <a:rPr sz="2200" spc="20" dirty="0"/>
              <a:t> </a:t>
            </a:r>
            <a:r>
              <a:rPr sz="2200" spc="-15" dirty="0"/>
              <a:t>формированию	</a:t>
            </a:r>
            <a:r>
              <a:rPr sz="2200" spc="-90" dirty="0"/>
              <a:t>МГ,</a:t>
            </a:r>
            <a:r>
              <a:rPr sz="2200" spc="15" dirty="0"/>
              <a:t> </a:t>
            </a:r>
            <a:r>
              <a:rPr sz="2200" spc="-5" dirty="0"/>
              <a:t>ЕНГ</a:t>
            </a:r>
            <a:r>
              <a:rPr sz="2200" spc="-10" dirty="0"/>
              <a:t> </a:t>
            </a:r>
            <a:r>
              <a:rPr sz="2200" spc="-5" dirty="0"/>
              <a:t>и</a:t>
            </a:r>
            <a:r>
              <a:rPr sz="2200" dirty="0"/>
              <a:t> </a:t>
            </a:r>
            <a:r>
              <a:rPr sz="2200" spc="-5" dirty="0"/>
              <a:t>ЧГ</a:t>
            </a:r>
            <a:endParaRPr sz="22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41300" y="1268475"/>
            <a:ext cx="4475226" cy="4608449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6987920" y="1621028"/>
            <a:ext cx="80391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1600" spc="-15" dirty="0">
                <a:solidFill>
                  <a:prstClr val="black"/>
                </a:solidFill>
                <a:latin typeface="Microsoft Sans Serif"/>
                <a:cs typeface="Microsoft Sans Serif"/>
              </a:rPr>
              <a:t>заданий</a:t>
            </a:r>
            <a:endParaRPr sz="1600">
              <a:solidFill>
                <a:prstClr val="black"/>
              </a:solidFill>
              <a:latin typeface="Microsoft Sans Serif"/>
              <a:cs typeface="Microsoft Sans Serif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944993" y="1621028"/>
            <a:ext cx="86868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1600" spc="-15" dirty="0">
                <a:solidFill>
                  <a:prstClr val="black"/>
                </a:solidFill>
                <a:latin typeface="Microsoft Sans Serif"/>
                <a:cs typeface="Microsoft Sans Serif"/>
              </a:rPr>
              <a:t>ф</a:t>
            </a:r>
            <a:r>
              <a:rPr sz="1600" spc="-25" dirty="0">
                <a:solidFill>
                  <a:prstClr val="black"/>
                </a:solidFill>
                <a:latin typeface="Microsoft Sans Serif"/>
                <a:cs typeface="Microsoft Sans Serif"/>
              </a:rPr>
              <a:t>орм</a:t>
            </a:r>
            <a:r>
              <a:rPr sz="1600" spc="-45" dirty="0">
                <a:solidFill>
                  <a:prstClr val="black"/>
                </a:solidFill>
                <a:latin typeface="Microsoft Sans Serif"/>
                <a:cs typeface="Microsoft Sans Serif"/>
              </a:rPr>
              <a:t>а</a:t>
            </a:r>
            <a:r>
              <a:rPr sz="1600" spc="-20" dirty="0">
                <a:solidFill>
                  <a:prstClr val="black"/>
                </a:solidFill>
                <a:latin typeface="Microsoft Sans Serif"/>
                <a:cs typeface="Microsoft Sans Serif"/>
              </a:rPr>
              <a:t>т</a:t>
            </a:r>
            <a:r>
              <a:rPr sz="1600" spc="-5" dirty="0">
                <a:solidFill>
                  <a:prstClr val="black"/>
                </a:solidFill>
                <a:latin typeface="Microsoft Sans Serif"/>
                <a:cs typeface="Microsoft Sans Serif"/>
              </a:rPr>
              <a:t>а</a:t>
            </a:r>
            <a:endParaRPr sz="1600">
              <a:solidFill>
                <a:prstClr val="black"/>
              </a:solidFill>
              <a:latin typeface="Microsoft Sans Serif"/>
              <a:cs typeface="Microsoft Sans Serif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796154" y="1621028"/>
            <a:ext cx="2757805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  <a:tabLst>
                <a:tab pos="1104900" algn="l"/>
              </a:tabLst>
            </a:pPr>
            <a:r>
              <a:rPr sz="1600" spc="-20" dirty="0">
                <a:solidFill>
                  <a:prstClr val="black"/>
                </a:solidFill>
                <a:latin typeface="Microsoft Sans Serif"/>
                <a:cs typeface="Microsoft Sans Serif"/>
              </a:rPr>
              <a:t>Создание	</a:t>
            </a:r>
            <a:r>
              <a:rPr sz="1600" spc="-35" dirty="0">
                <a:solidFill>
                  <a:prstClr val="black"/>
                </a:solidFill>
                <a:latin typeface="Microsoft Sans Serif"/>
                <a:cs typeface="Microsoft Sans Serif"/>
              </a:rPr>
              <a:t>картотеки</a:t>
            </a:r>
            <a:endParaRPr sz="1600">
              <a:solidFill>
                <a:prstClr val="black"/>
              </a:solidFill>
              <a:latin typeface="Microsoft Sans Serif"/>
              <a:cs typeface="Microsoft Sans Serif"/>
            </a:endParaRPr>
          </a:p>
          <a:p>
            <a:pPr marL="12700">
              <a:tabLst>
                <a:tab pos="718185" algn="l"/>
                <a:tab pos="2187575" algn="l"/>
              </a:tabLst>
            </a:pPr>
            <a:r>
              <a:rPr sz="1600" spc="-5" dirty="0">
                <a:solidFill>
                  <a:prstClr val="black"/>
                </a:solidFill>
                <a:latin typeface="Microsoft Sans Serif"/>
                <a:cs typeface="Microsoft Sans Serif"/>
              </a:rPr>
              <a:t>PI</a:t>
            </a:r>
            <a:r>
              <a:rPr sz="1600" dirty="0">
                <a:solidFill>
                  <a:prstClr val="black"/>
                </a:solidFill>
                <a:latin typeface="Microsoft Sans Serif"/>
                <a:cs typeface="Microsoft Sans Serif"/>
              </a:rPr>
              <a:t>S</a:t>
            </a:r>
            <a:r>
              <a:rPr sz="1600" spc="-5" dirty="0">
                <a:solidFill>
                  <a:prstClr val="black"/>
                </a:solidFill>
                <a:latin typeface="Microsoft Sans Serif"/>
                <a:cs typeface="Microsoft Sans Serif"/>
              </a:rPr>
              <a:t>A.</a:t>
            </a:r>
            <a:r>
              <a:rPr sz="1600" dirty="0">
                <a:solidFill>
                  <a:prstClr val="black"/>
                </a:solidFill>
                <a:latin typeface="Microsoft Sans Serif"/>
                <a:cs typeface="Microsoft Sans Serif"/>
              </a:rPr>
              <a:t>	</a:t>
            </a:r>
            <a:r>
              <a:rPr sz="1600" spc="-15" dirty="0">
                <a:solidFill>
                  <a:prstClr val="black"/>
                </a:solidFill>
                <a:latin typeface="Microsoft Sans Serif"/>
                <a:cs typeface="Microsoft Sans Serif"/>
              </a:rPr>
              <a:t>О</a:t>
            </a:r>
            <a:r>
              <a:rPr sz="1600" spc="-10" dirty="0">
                <a:solidFill>
                  <a:prstClr val="black"/>
                </a:solidFill>
                <a:latin typeface="Microsoft Sans Serif"/>
                <a:cs typeface="Microsoft Sans Serif"/>
              </a:rPr>
              <a:t>пр</a:t>
            </a:r>
            <a:r>
              <a:rPr sz="1600" spc="-45" dirty="0">
                <a:solidFill>
                  <a:prstClr val="black"/>
                </a:solidFill>
                <a:latin typeface="Microsoft Sans Serif"/>
                <a:cs typeface="Microsoft Sans Serif"/>
              </a:rPr>
              <a:t>е</a:t>
            </a:r>
            <a:r>
              <a:rPr sz="1600" spc="-5" dirty="0">
                <a:solidFill>
                  <a:prstClr val="black"/>
                </a:solidFill>
                <a:latin typeface="Microsoft Sans Serif"/>
                <a:cs typeface="Microsoft Sans Serif"/>
              </a:rPr>
              <a:t>д</a:t>
            </a:r>
            <a:r>
              <a:rPr sz="1600" spc="-55" dirty="0">
                <a:solidFill>
                  <a:prstClr val="black"/>
                </a:solidFill>
                <a:latin typeface="Microsoft Sans Serif"/>
                <a:cs typeface="Microsoft Sans Serif"/>
              </a:rPr>
              <a:t>е</a:t>
            </a:r>
            <a:r>
              <a:rPr sz="1600" spc="15" dirty="0">
                <a:solidFill>
                  <a:prstClr val="black"/>
                </a:solidFill>
                <a:latin typeface="Microsoft Sans Serif"/>
                <a:cs typeface="Microsoft Sans Serif"/>
              </a:rPr>
              <a:t>л</a:t>
            </a:r>
            <a:r>
              <a:rPr sz="1600" spc="-15" dirty="0">
                <a:solidFill>
                  <a:prstClr val="black"/>
                </a:solidFill>
                <a:latin typeface="Microsoft Sans Serif"/>
                <a:cs typeface="Microsoft Sans Serif"/>
              </a:rPr>
              <a:t>е</a:t>
            </a:r>
            <a:r>
              <a:rPr sz="1600" spc="-5" dirty="0">
                <a:solidFill>
                  <a:prstClr val="black"/>
                </a:solidFill>
                <a:latin typeface="Microsoft Sans Serif"/>
                <a:cs typeface="Microsoft Sans Serif"/>
              </a:rPr>
              <a:t>ние</a:t>
            </a:r>
            <a:r>
              <a:rPr sz="1600" dirty="0">
                <a:solidFill>
                  <a:prstClr val="black"/>
                </a:solidFill>
                <a:latin typeface="Microsoft Sans Serif"/>
                <a:cs typeface="Microsoft Sans Serif"/>
              </a:rPr>
              <a:t>	</a:t>
            </a:r>
            <a:r>
              <a:rPr sz="1600" spc="-55" dirty="0">
                <a:solidFill>
                  <a:prstClr val="black"/>
                </a:solidFill>
                <a:latin typeface="Microsoft Sans Serif"/>
                <a:cs typeface="Microsoft Sans Serif"/>
              </a:rPr>
              <a:t>м</a:t>
            </a:r>
            <a:r>
              <a:rPr sz="1600" spc="-10" dirty="0">
                <a:solidFill>
                  <a:prstClr val="black"/>
                </a:solidFill>
                <a:latin typeface="Microsoft Sans Serif"/>
                <a:cs typeface="Microsoft Sans Serif"/>
              </a:rPr>
              <a:t>е</a:t>
            </a:r>
            <a:r>
              <a:rPr sz="1600" spc="-5" dirty="0">
                <a:solidFill>
                  <a:prstClr val="black"/>
                </a:solidFill>
                <a:latin typeface="Microsoft Sans Serif"/>
                <a:cs typeface="Microsoft Sans Serif"/>
              </a:rPr>
              <a:t>с</a:t>
            </a:r>
            <a:r>
              <a:rPr sz="1600" spc="-20" dirty="0">
                <a:solidFill>
                  <a:prstClr val="black"/>
                </a:solidFill>
                <a:latin typeface="Microsoft Sans Serif"/>
                <a:cs typeface="Microsoft Sans Serif"/>
              </a:rPr>
              <a:t>т</a:t>
            </a:r>
            <a:r>
              <a:rPr sz="1600" spc="-5" dirty="0">
                <a:solidFill>
                  <a:prstClr val="black"/>
                </a:solidFill>
                <a:latin typeface="Microsoft Sans Serif"/>
                <a:cs typeface="Microsoft Sans Serif"/>
              </a:rPr>
              <a:t>а</a:t>
            </a:r>
            <a:endParaRPr sz="1600">
              <a:solidFill>
                <a:prstClr val="black"/>
              </a:solidFill>
              <a:latin typeface="Microsoft Sans Serif"/>
              <a:cs typeface="Microsoft Sans Serif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714868" y="1864867"/>
            <a:ext cx="109855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  <a:tabLst>
                <a:tab pos="977265" algn="l"/>
              </a:tabLst>
            </a:pPr>
            <a:r>
              <a:rPr sz="1600" spc="-60" dirty="0">
                <a:solidFill>
                  <a:prstClr val="black"/>
                </a:solidFill>
                <a:latin typeface="Microsoft Sans Serif"/>
                <a:cs typeface="Microsoft Sans Serif"/>
              </a:rPr>
              <a:t>з</a:t>
            </a:r>
            <a:r>
              <a:rPr sz="1600" spc="-10" dirty="0">
                <a:solidFill>
                  <a:prstClr val="black"/>
                </a:solidFill>
                <a:latin typeface="Microsoft Sans Serif"/>
                <a:cs typeface="Microsoft Sans Serif"/>
              </a:rPr>
              <a:t>а</a:t>
            </a:r>
            <a:r>
              <a:rPr sz="1600" spc="-5" dirty="0">
                <a:solidFill>
                  <a:prstClr val="black"/>
                </a:solidFill>
                <a:latin typeface="Microsoft Sans Serif"/>
                <a:cs typeface="Microsoft Sans Serif"/>
              </a:rPr>
              <a:t>д</a:t>
            </a:r>
            <a:r>
              <a:rPr sz="1600" spc="-15" dirty="0">
                <a:solidFill>
                  <a:prstClr val="black"/>
                </a:solidFill>
                <a:latin typeface="Microsoft Sans Serif"/>
                <a:cs typeface="Microsoft Sans Serif"/>
              </a:rPr>
              <a:t>а</a:t>
            </a:r>
            <a:r>
              <a:rPr sz="1600" spc="-5" dirty="0">
                <a:solidFill>
                  <a:prstClr val="black"/>
                </a:solidFill>
                <a:latin typeface="Microsoft Sans Serif"/>
                <a:cs typeface="Microsoft Sans Serif"/>
              </a:rPr>
              <a:t>н</a:t>
            </a:r>
            <a:r>
              <a:rPr sz="1600" dirty="0">
                <a:solidFill>
                  <a:prstClr val="black"/>
                </a:solidFill>
                <a:latin typeface="Microsoft Sans Serif"/>
                <a:cs typeface="Microsoft Sans Serif"/>
              </a:rPr>
              <a:t>и</a:t>
            </a:r>
            <a:r>
              <a:rPr sz="1600" spc="-5" dirty="0">
                <a:solidFill>
                  <a:prstClr val="black"/>
                </a:solidFill>
                <a:latin typeface="Microsoft Sans Serif"/>
                <a:cs typeface="Microsoft Sans Serif"/>
              </a:rPr>
              <a:t>й</a:t>
            </a:r>
            <a:r>
              <a:rPr sz="1600" dirty="0">
                <a:solidFill>
                  <a:prstClr val="black"/>
                </a:solidFill>
                <a:latin typeface="Microsoft Sans Serif"/>
                <a:cs typeface="Microsoft Sans Serif"/>
              </a:rPr>
              <a:t>	</a:t>
            </a:r>
            <a:r>
              <a:rPr sz="1600" spc="-5" dirty="0">
                <a:solidFill>
                  <a:prstClr val="black"/>
                </a:solidFill>
                <a:latin typeface="Microsoft Sans Serif"/>
                <a:cs typeface="Microsoft Sans Serif"/>
              </a:rPr>
              <a:t>в</a:t>
            </a:r>
            <a:endParaRPr sz="1600">
              <a:solidFill>
                <a:prstClr val="black"/>
              </a:solidFill>
              <a:latin typeface="Microsoft Sans Serif"/>
              <a:cs typeface="Microsoft Sans Serif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pc="-15" dirty="0"/>
              <a:t>учебном </a:t>
            </a:r>
            <a:r>
              <a:rPr spc="-10" dirty="0"/>
              <a:t>процессе </a:t>
            </a:r>
            <a:r>
              <a:rPr spc="-5" dirty="0"/>
              <a:t>с </a:t>
            </a:r>
            <a:r>
              <a:rPr spc="-25" dirty="0"/>
              <a:t>указанием</a:t>
            </a:r>
            <a:r>
              <a:rPr spc="-20" dirty="0"/>
              <a:t> </a:t>
            </a:r>
            <a:r>
              <a:rPr spc="-25" dirty="0"/>
              <a:t>предмета, </a:t>
            </a:r>
            <a:r>
              <a:rPr spc="-409" dirty="0"/>
              <a:t> </a:t>
            </a:r>
            <a:r>
              <a:rPr spc="-20" dirty="0"/>
              <a:t>темы</a:t>
            </a:r>
            <a:r>
              <a:rPr spc="30" dirty="0"/>
              <a:t> </a:t>
            </a:r>
            <a:r>
              <a:rPr spc="-25" dirty="0"/>
              <a:t>урока,</a:t>
            </a:r>
            <a:r>
              <a:rPr spc="45" dirty="0"/>
              <a:t> </a:t>
            </a:r>
            <a:r>
              <a:rPr spc="-20" dirty="0"/>
              <a:t>формируемых</a:t>
            </a:r>
            <a:r>
              <a:rPr spc="60" dirty="0"/>
              <a:t> </a:t>
            </a:r>
            <a:r>
              <a:rPr spc="-25" dirty="0"/>
              <a:t>умений</a:t>
            </a:r>
          </a:p>
          <a:p>
            <a:pPr>
              <a:lnSpc>
                <a:spcPct val="100000"/>
              </a:lnSpc>
            </a:pPr>
            <a:endParaRPr sz="1800"/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550"/>
          </a:p>
          <a:p>
            <a:pPr marL="307340">
              <a:lnSpc>
                <a:spcPct val="100000"/>
              </a:lnSpc>
              <a:spcBef>
                <a:spcPts val="5"/>
              </a:spcBef>
            </a:pPr>
            <a:r>
              <a:rPr sz="1800" b="1" i="1" spc="-10" dirty="0">
                <a:solidFill>
                  <a:srgbClr val="404040"/>
                </a:solidFill>
                <a:latin typeface="Arial"/>
                <a:cs typeface="Arial"/>
              </a:rPr>
              <a:t>Где</a:t>
            </a:r>
            <a:r>
              <a:rPr sz="1800" b="1" i="1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b="1" i="1" spc="-5" dirty="0">
                <a:solidFill>
                  <a:srgbClr val="404040"/>
                </a:solidFill>
                <a:latin typeface="Arial"/>
                <a:cs typeface="Arial"/>
              </a:rPr>
              <a:t>найти</a:t>
            </a:r>
            <a:r>
              <a:rPr sz="1800" b="1" i="1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b="1" i="1" spc="-5" dirty="0">
                <a:solidFill>
                  <a:srgbClr val="404040"/>
                </a:solidFill>
                <a:latin typeface="Arial"/>
                <a:cs typeface="Arial"/>
              </a:rPr>
              <a:t>такие</a:t>
            </a:r>
            <a:r>
              <a:rPr sz="1800" b="1" i="1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b="1" i="1" dirty="0">
                <a:solidFill>
                  <a:srgbClr val="404040"/>
                </a:solidFill>
                <a:latin typeface="Arial"/>
                <a:cs typeface="Arial"/>
              </a:rPr>
              <a:t>задания?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650">
              <a:latin typeface="Arial"/>
              <a:cs typeface="Arial"/>
            </a:endParaRPr>
          </a:p>
          <a:p>
            <a:pPr marL="441959" indent="-287655">
              <a:lnSpc>
                <a:spcPct val="100000"/>
              </a:lnSpc>
              <a:buChar char="•"/>
              <a:tabLst>
                <a:tab pos="441959" algn="l"/>
                <a:tab pos="442595" algn="l"/>
              </a:tabLst>
            </a:pPr>
            <a:r>
              <a:rPr spc="-5" dirty="0"/>
              <a:t>Сайт</a:t>
            </a:r>
            <a:r>
              <a:rPr dirty="0"/>
              <a:t> </a:t>
            </a:r>
            <a:r>
              <a:rPr spc="-70" dirty="0"/>
              <a:t>ФИОКО</a:t>
            </a:r>
          </a:p>
          <a:p>
            <a:pPr marL="441959" indent="-287655">
              <a:lnSpc>
                <a:spcPct val="100000"/>
              </a:lnSpc>
              <a:buChar char="•"/>
              <a:tabLst>
                <a:tab pos="441959" algn="l"/>
                <a:tab pos="442595" algn="l"/>
              </a:tabLst>
            </a:pPr>
            <a:r>
              <a:rPr spc="-35" dirty="0"/>
              <a:t>Тексты</a:t>
            </a:r>
            <a:r>
              <a:rPr dirty="0"/>
              <a:t> </a:t>
            </a:r>
            <a:r>
              <a:rPr spc="-5" dirty="0"/>
              <a:t>ВПР</a:t>
            </a:r>
          </a:p>
          <a:p>
            <a:pPr marL="441959" indent="-287655">
              <a:lnSpc>
                <a:spcPct val="100000"/>
              </a:lnSpc>
              <a:buChar char="•"/>
              <a:tabLst>
                <a:tab pos="441959" algn="l"/>
                <a:tab pos="442595" algn="l"/>
              </a:tabLst>
            </a:pPr>
            <a:r>
              <a:rPr spc="-15" dirty="0"/>
              <a:t>Задания</a:t>
            </a:r>
            <a:r>
              <a:rPr spc="35" dirty="0"/>
              <a:t> </a:t>
            </a:r>
            <a:r>
              <a:rPr spc="-20" dirty="0"/>
              <a:t>ОГЭ</a:t>
            </a:r>
            <a:r>
              <a:rPr spc="20" dirty="0"/>
              <a:t> </a:t>
            </a:r>
            <a:r>
              <a:rPr spc="-5" dirty="0"/>
              <a:t>и</a:t>
            </a:r>
            <a:r>
              <a:rPr spc="10" dirty="0"/>
              <a:t> </a:t>
            </a:r>
            <a:r>
              <a:rPr spc="-20" dirty="0"/>
              <a:t>ЕГЭ</a:t>
            </a:r>
          </a:p>
        </p:txBody>
      </p:sp>
      <p:grpSp>
        <p:nvGrpSpPr>
          <p:cNvPr id="9" name="object 9"/>
          <p:cNvGrpSpPr/>
          <p:nvPr/>
        </p:nvGrpSpPr>
        <p:grpSpPr>
          <a:xfrm>
            <a:off x="3777996" y="3221735"/>
            <a:ext cx="1210310" cy="551815"/>
            <a:chOff x="3777996" y="3221735"/>
            <a:chExt cx="1210310" cy="551815"/>
          </a:xfrm>
        </p:grpSpPr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777996" y="3221735"/>
              <a:ext cx="1210055" cy="551688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3897376" y="3311143"/>
              <a:ext cx="1047750" cy="400050"/>
            </a:xfrm>
            <a:custGeom>
              <a:avLst/>
              <a:gdLst/>
              <a:ahLst/>
              <a:cxnLst/>
              <a:rect l="l" t="t" r="r" b="b"/>
              <a:pathLst>
                <a:path w="1047750" h="400050">
                  <a:moveTo>
                    <a:pt x="75906" y="23868"/>
                  </a:moveTo>
                  <a:lnTo>
                    <a:pt x="67232" y="47731"/>
                  </a:lnTo>
                  <a:lnTo>
                    <a:pt x="1038606" y="399668"/>
                  </a:lnTo>
                  <a:lnTo>
                    <a:pt x="1047241" y="375792"/>
                  </a:lnTo>
                  <a:lnTo>
                    <a:pt x="75906" y="23868"/>
                  </a:lnTo>
                  <a:close/>
                </a:path>
                <a:path w="1047750" h="400050">
                  <a:moveTo>
                    <a:pt x="84582" y="0"/>
                  </a:moveTo>
                  <a:lnTo>
                    <a:pt x="0" y="9905"/>
                  </a:lnTo>
                  <a:lnTo>
                    <a:pt x="58547" y="71627"/>
                  </a:lnTo>
                  <a:lnTo>
                    <a:pt x="67232" y="47731"/>
                  </a:lnTo>
                  <a:lnTo>
                    <a:pt x="55372" y="43433"/>
                  </a:lnTo>
                  <a:lnTo>
                    <a:pt x="64008" y="19557"/>
                  </a:lnTo>
                  <a:lnTo>
                    <a:pt x="77473" y="19557"/>
                  </a:lnTo>
                  <a:lnTo>
                    <a:pt x="84582" y="0"/>
                  </a:lnTo>
                  <a:close/>
                </a:path>
                <a:path w="1047750" h="400050">
                  <a:moveTo>
                    <a:pt x="64008" y="19557"/>
                  </a:moveTo>
                  <a:lnTo>
                    <a:pt x="55372" y="43433"/>
                  </a:lnTo>
                  <a:lnTo>
                    <a:pt x="67232" y="47731"/>
                  </a:lnTo>
                  <a:lnTo>
                    <a:pt x="75906" y="23868"/>
                  </a:lnTo>
                  <a:lnTo>
                    <a:pt x="64008" y="19557"/>
                  </a:lnTo>
                  <a:close/>
                </a:path>
                <a:path w="1047750" h="400050">
                  <a:moveTo>
                    <a:pt x="77473" y="19557"/>
                  </a:moveTo>
                  <a:lnTo>
                    <a:pt x="64008" y="19557"/>
                  </a:lnTo>
                  <a:lnTo>
                    <a:pt x="75906" y="23868"/>
                  </a:lnTo>
                  <a:lnTo>
                    <a:pt x="77473" y="19557"/>
                  </a:lnTo>
                  <a:close/>
                </a:path>
              </a:pathLst>
            </a:custGeom>
            <a:solidFill>
              <a:srgbClr val="C0504D"/>
            </a:solidFill>
          </p:spPr>
          <p:txBody>
            <a:bodyPr wrap="square" lIns="0" tIns="0" rIns="0" bIns="0" rtlCol="0"/>
            <a:lstStyle/>
            <a:p>
              <a:endParaRPr smtClean="0">
                <a:solidFill>
                  <a:prstClr val="black"/>
                </a:solidFill>
              </a:endParaRPr>
            </a:p>
          </p:txBody>
        </p:sp>
      </p:grpSp>
      <p:sp>
        <p:nvSpPr>
          <p:cNvPr id="12" name="object 1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pPr marL="38100">
                <a:lnSpc>
                  <a:spcPts val="1240"/>
                </a:lnSpc>
              </a:pPr>
              <a:t>30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5575491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95171" y="253949"/>
            <a:ext cx="645287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Банк</a:t>
            </a:r>
            <a:r>
              <a:rPr spc="-15" dirty="0"/>
              <a:t> </a:t>
            </a:r>
            <a:r>
              <a:rPr spc="-10" dirty="0"/>
              <a:t>заданий</a:t>
            </a:r>
            <a:r>
              <a:rPr spc="-25" dirty="0"/>
              <a:t> </a:t>
            </a:r>
            <a:r>
              <a:rPr spc="-5" dirty="0"/>
              <a:t>по</a:t>
            </a:r>
            <a:r>
              <a:rPr spc="-10" dirty="0"/>
              <a:t> </a:t>
            </a:r>
            <a:r>
              <a:rPr spc="-15" dirty="0"/>
              <a:t>формированию</a:t>
            </a:r>
            <a:r>
              <a:rPr spc="45" dirty="0"/>
              <a:t> </a:t>
            </a:r>
            <a:r>
              <a:rPr spc="-5" dirty="0"/>
              <a:t>ФГ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1004887" y="1008062"/>
            <a:ext cx="7129780" cy="5508625"/>
            <a:chOff x="1004887" y="1008062"/>
            <a:chExt cx="7129780" cy="550862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04887" y="1008062"/>
              <a:ext cx="7129399" cy="5508625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2484500" y="5492750"/>
              <a:ext cx="3600450" cy="865505"/>
            </a:xfrm>
            <a:custGeom>
              <a:avLst/>
              <a:gdLst/>
              <a:ahLst/>
              <a:cxnLst/>
              <a:rect l="l" t="t" r="r" b="b"/>
              <a:pathLst>
                <a:path w="3600450" h="865504">
                  <a:moveTo>
                    <a:pt x="0" y="432600"/>
                  </a:moveTo>
                  <a:lnTo>
                    <a:pt x="12702" y="380938"/>
                  </a:lnTo>
                  <a:lnTo>
                    <a:pt x="34838" y="347476"/>
                  </a:lnTo>
                  <a:lnTo>
                    <a:pt x="67404" y="314919"/>
                  </a:lnTo>
                  <a:lnTo>
                    <a:pt x="109971" y="283370"/>
                  </a:lnTo>
                  <a:lnTo>
                    <a:pt x="162110" y="252932"/>
                  </a:lnTo>
                  <a:lnTo>
                    <a:pt x="223389" y="223708"/>
                  </a:lnTo>
                  <a:lnTo>
                    <a:pt x="293379" y="195803"/>
                  </a:lnTo>
                  <a:lnTo>
                    <a:pt x="331507" y="182377"/>
                  </a:lnTo>
                  <a:lnTo>
                    <a:pt x="371650" y="169319"/>
                  </a:lnTo>
                  <a:lnTo>
                    <a:pt x="413757" y="156642"/>
                  </a:lnTo>
                  <a:lnTo>
                    <a:pt x="457772" y="144359"/>
                  </a:lnTo>
                  <a:lnTo>
                    <a:pt x="503642" y="132484"/>
                  </a:lnTo>
                  <a:lnTo>
                    <a:pt x="551313" y="121028"/>
                  </a:lnTo>
                  <a:lnTo>
                    <a:pt x="600733" y="110005"/>
                  </a:lnTo>
                  <a:lnTo>
                    <a:pt x="651845" y="99428"/>
                  </a:lnTo>
                  <a:lnTo>
                    <a:pt x="704598" y="89310"/>
                  </a:lnTo>
                  <a:lnTo>
                    <a:pt x="758938" y="79663"/>
                  </a:lnTo>
                  <a:lnTo>
                    <a:pt x="814809" y="70501"/>
                  </a:lnTo>
                  <a:lnTo>
                    <a:pt x="872160" y="61836"/>
                  </a:lnTo>
                  <a:lnTo>
                    <a:pt x="930935" y="53682"/>
                  </a:lnTo>
                  <a:lnTo>
                    <a:pt x="991082" y="46051"/>
                  </a:lnTo>
                  <a:lnTo>
                    <a:pt x="1052546" y="38956"/>
                  </a:lnTo>
                  <a:lnTo>
                    <a:pt x="1115274" y="32410"/>
                  </a:lnTo>
                  <a:lnTo>
                    <a:pt x="1179211" y="26427"/>
                  </a:lnTo>
                  <a:lnTo>
                    <a:pt x="1244305" y="21018"/>
                  </a:lnTo>
                  <a:lnTo>
                    <a:pt x="1310501" y="16197"/>
                  </a:lnTo>
                  <a:lnTo>
                    <a:pt x="1377746" y="11977"/>
                  </a:lnTo>
                  <a:lnTo>
                    <a:pt x="1445986" y="8371"/>
                  </a:lnTo>
                  <a:lnTo>
                    <a:pt x="1515166" y="5392"/>
                  </a:lnTo>
                  <a:lnTo>
                    <a:pt x="1585234" y="3052"/>
                  </a:lnTo>
                  <a:lnTo>
                    <a:pt x="1656136" y="1365"/>
                  </a:lnTo>
                  <a:lnTo>
                    <a:pt x="1727817" y="343"/>
                  </a:lnTo>
                  <a:lnTo>
                    <a:pt x="1800225" y="0"/>
                  </a:lnTo>
                  <a:lnTo>
                    <a:pt x="1872623" y="343"/>
                  </a:lnTo>
                  <a:lnTo>
                    <a:pt x="1944296" y="1365"/>
                  </a:lnTo>
                  <a:lnTo>
                    <a:pt x="2015191" y="3052"/>
                  </a:lnTo>
                  <a:lnTo>
                    <a:pt x="2085252" y="5392"/>
                  </a:lnTo>
                  <a:lnTo>
                    <a:pt x="2154428" y="8371"/>
                  </a:lnTo>
                  <a:lnTo>
                    <a:pt x="2222662" y="11977"/>
                  </a:lnTo>
                  <a:lnTo>
                    <a:pt x="2289903" y="16197"/>
                  </a:lnTo>
                  <a:lnTo>
                    <a:pt x="2356096" y="21018"/>
                  </a:lnTo>
                  <a:lnTo>
                    <a:pt x="2421187" y="26427"/>
                  </a:lnTo>
                  <a:lnTo>
                    <a:pt x="2485122" y="32410"/>
                  </a:lnTo>
                  <a:lnTo>
                    <a:pt x="2547848" y="38956"/>
                  </a:lnTo>
                  <a:lnTo>
                    <a:pt x="2609311" y="46051"/>
                  </a:lnTo>
                  <a:lnTo>
                    <a:pt x="2669457" y="53682"/>
                  </a:lnTo>
                  <a:lnTo>
                    <a:pt x="2728233" y="61836"/>
                  </a:lnTo>
                  <a:lnTo>
                    <a:pt x="2785584" y="70501"/>
                  </a:lnTo>
                  <a:lnTo>
                    <a:pt x="2841456" y="79663"/>
                  </a:lnTo>
                  <a:lnTo>
                    <a:pt x="2895796" y="89310"/>
                  </a:lnTo>
                  <a:lnTo>
                    <a:pt x="2948551" y="99428"/>
                  </a:lnTo>
                  <a:lnTo>
                    <a:pt x="2999666" y="110005"/>
                  </a:lnTo>
                  <a:lnTo>
                    <a:pt x="3049087" y="121028"/>
                  </a:lnTo>
                  <a:lnTo>
                    <a:pt x="3096761" y="132484"/>
                  </a:lnTo>
                  <a:lnTo>
                    <a:pt x="3142633" y="144359"/>
                  </a:lnTo>
                  <a:lnTo>
                    <a:pt x="3186651" y="156642"/>
                  </a:lnTo>
                  <a:lnTo>
                    <a:pt x="3228760" y="169319"/>
                  </a:lnTo>
                  <a:lnTo>
                    <a:pt x="3268907" y="182377"/>
                  </a:lnTo>
                  <a:lnTo>
                    <a:pt x="3307037" y="195803"/>
                  </a:lnTo>
                  <a:lnTo>
                    <a:pt x="3343097" y="209585"/>
                  </a:lnTo>
                  <a:lnTo>
                    <a:pt x="3408792" y="238162"/>
                  </a:lnTo>
                  <a:lnTo>
                    <a:pt x="3465561" y="268005"/>
                  </a:lnTo>
                  <a:lnTo>
                    <a:pt x="3512973" y="299012"/>
                  </a:lnTo>
                  <a:lnTo>
                    <a:pt x="3550598" y="331078"/>
                  </a:lnTo>
                  <a:lnTo>
                    <a:pt x="3578007" y="364100"/>
                  </a:lnTo>
                  <a:lnTo>
                    <a:pt x="3599020" y="415200"/>
                  </a:lnTo>
                  <a:lnTo>
                    <a:pt x="3600450" y="432600"/>
                  </a:lnTo>
                  <a:lnTo>
                    <a:pt x="3599020" y="449998"/>
                  </a:lnTo>
                  <a:lnTo>
                    <a:pt x="3578007" y="501096"/>
                  </a:lnTo>
                  <a:lnTo>
                    <a:pt x="3550598" y="534116"/>
                  </a:lnTo>
                  <a:lnTo>
                    <a:pt x="3512973" y="566181"/>
                  </a:lnTo>
                  <a:lnTo>
                    <a:pt x="3465561" y="597187"/>
                  </a:lnTo>
                  <a:lnTo>
                    <a:pt x="3408792" y="627029"/>
                  </a:lnTo>
                  <a:lnTo>
                    <a:pt x="3343097" y="655606"/>
                  </a:lnTo>
                  <a:lnTo>
                    <a:pt x="3307037" y="669387"/>
                  </a:lnTo>
                  <a:lnTo>
                    <a:pt x="3268907" y="682813"/>
                  </a:lnTo>
                  <a:lnTo>
                    <a:pt x="3228760" y="695870"/>
                  </a:lnTo>
                  <a:lnTo>
                    <a:pt x="3186651" y="708547"/>
                  </a:lnTo>
                  <a:lnTo>
                    <a:pt x="3142633" y="720829"/>
                  </a:lnTo>
                  <a:lnTo>
                    <a:pt x="3096761" y="732704"/>
                  </a:lnTo>
                  <a:lnTo>
                    <a:pt x="3049087" y="744160"/>
                  </a:lnTo>
                  <a:lnTo>
                    <a:pt x="2999666" y="755183"/>
                  </a:lnTo>
                  <a:lnTo>
                    <a:pt x="2948551" y="765759"/>
                  </a:lnTo>
                  <a:lnTo>
                    <a:pt x="2895796" y="775878"/>
                  </a:lnTo>
                  <a:lnTo>
                    <a:pt x="2841456" y="785524"/>
                  </a:lnTo>
                  <a:lnTo>
                    <a:pt x="2785584" y="794686"/>
                  </a:lnTo>
                  <a:lnTo>
                    <a:pt x="2728233" y="803351"/>
                  </a:lnTo>
                  <a:lnTo>
                    <a:pt x="2669457" y="811505"/>
                  </a:lnTo>
                  <a:lnTo>
                    <a:pt x="2609311" y="819136"/>
                  </a:lnTo>
                  <a:lnTo>
                    <a:pt x="2547848" y="826231"/>
                  </a:lnTo>
                  <a:lnTo>
                    <a:pt x="2485122" y="832776"/>
                  </a:lnTo>
                  <a:lnTo>
                    <a:pt x="2421187" y="838760"/>
                  </a:lnTo>
                  <a:lnTo>
                    <a:pt x="2356096" y="844169"/>
                  </a:lnTo>
                  <a:lnTo>
                    <a:pt x="2289903" y="848989"/>
                  </a:lnTo>
                  <a:lnTo>
                    <a:pt x="2222662" y="853209"/>
                  </a:lnTo>
                  <a:lnTo>
                    <a:pt x="2154428" y="856815"/>
                  </a:lnTo>
                  <a:lnTo>
                    <a:pt x="2085252" y="859795"/>
                  </a:lnTo>
                  <a:lnTo>
                    <a:pt x="2015191" y="862134"/>
                  </a:lnTo>
                  <a:lnTo>
                    <a:pt x="1944296" y="863822"/>
                  </a:lnTo>
                  <a:lnTo>
                    <a:pt x="1872623" y="864844"/>
                  </a:lnTo>
                  <a:lnTo>
                    <a:pt x="1800225" y="865187"/>
                  </a:lnTo>
                  <a:lnTo>
                    <a:pt x="1727817" y="864844"/>
                  </a:lnTo>
                  <a:lnTo>
                    <a:pt x="1656136" y="863822"/>
                  </a:lnTo>
                  <a:lnTo>
                    <a:pt x="1585234" y="862134"/>
                  </a:lnTo>
                  <a:lnTo>
                    <a:pt x="1515166" y="859795"/>
                  </a:lnTo>
                  <a:lnTo>
                    <a:pt x="1445986" y="856815"/>
                  </a:lnTo>
                  <a:lnTo>
                    <a:pt x="1377746" y="853209"/>
                  </a:lnTo>
                  <a:lnTo>
                    <a:pt x="1310501" y="848989"/>
                  </a:lnTo>
                  <a:lnTo>
                    <a:pt x="1244305" y="844169"/>
                  </a:lnTo>
                  <a:lnTo>
                    <a:pt x="1179211" y="838760"/>
                  </a:lnTo>
                  <a:lnTo>
                    <a:pt x="1115274" y="832776"/>
                  </a:lnTo>
                  <a:lnTo>
                    <a:pt x="1052546" y="826231"/>
                  </a:lnTo>
                  <a:lnTo>
                    <a:pt x="991082" y="819136"/>
                  </a:lnTo>
                  <a:lnTo>
                    <a:pt x="930935" y="811505"/>
                  </a:lnTo>
                  <a:lnTo>
                    <a:pt x="872160" y="803351"/>
                  </a:lnTo>
                  <a:lnTo>
                    <a:pt x="814809" y="794686"/>
                  </a:lnTo>
                  <a:lnTo>
                    <a:pt x="758938" y="785524"/>
                  </a:lnTo>
                  <a:lnTo>
                    <a:pt x="704598" y="775878"/>
                  </a:lnTo>
                  <a:lnTo>
                    <a:pt x="651845" y="765759"/>
                  </a:lnTo>
                  <a:lnTo>
                    <a:pt x="600733" y="755183"/>
                  </a:lnTo>
                  <a:lnTo>
                    <a:pt x="551313" y="744160"/>
                  </a:lnTo>
                  <a:lnTo>
                    <a:pt x="503642" y="732704"/>
                  </a:lnTo>
                  <a:lnTo>
                    <a:pt x="457772" y="720829"/>
                  </a:lnTo>
                  <a:lnTo>
                    <a:pt x="413757" y="708547"/>
                  </a:lnTo>
                  <a:lnTo>
                    <a:pt x="371650" y="695870"/>
                  </a:lnTo>
                  <a:lnTo>
                    <a:pt x="331507" y="682813"/>
                  </a:lnTo>
                  <a:lnTo>
                    <a:pt x="293379" y="669387"/>
                  </a:lnTo>
                  <a:lnTo>
                    <a:pt x="257322" y="655606"/>
                  </a:lnTo>
                  <a:lnTo>
                    <a:pt x="191634" y="627029"/>
                  </a:lnTo>
                  <a:lnTo>
                    <a:pt x="134871" y="597187"/>
                  </a:lnTo>
                  <a:lnTo>
                    <a:pt x="87464" y="566181"/>
                  </a:lnTo>
                  <a:lnTo>
                    <a:pt x="49844" y="534116"/>
                  </a:lnTo>
                  <a:lnTo>
                    <a:pt x="22439" y="501096"/>
                  </a:lnTo>
                  <a:lnTo>
                    <a:pt x="1429" y="449998"/>
                  </a:lnTo>
                  <a:lnTo>
                    <a:pt x="0" y="432600"/>
                  </a:lnTo>
                  <a:close/>
                </a:path>
              </a:pathLst>
            </a:custGeom>
            <a:ln w="38100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 smtClean="0">
                <a:solidFill>
                  <a:prstClr val="black"/>
                </a:solidFill>
              </a:endParaRPr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pPr marL="38100">
                <a:lnSpc>
                  <a:spcPts val="1240"/>
                </a:lnSpc>
              </a:pPr>
              <a:t>31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0216857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63166" y="357378"/>
            <a:ext cx="645223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Банк</a:t>
            </a:r>
            <a:r>
              <a:rPr spc="-10" dirty="0"/>
              <a:t> заданий</a:t>
            </a:r>
            <a:r>
              <a:rPr spc="-15" dirty="0"/>
              <a:t> </a:t>
            </a:r>
            <a:r>
              <a:rPr spc="-5" dirty="0"/>
              <a:t>по</a:t>
            </a:r>
            <a:r>
              <a:rPr spc="-15" dirty="0"/>
              <a:t> формированию</a:t>
            </a:r>
            <a:r>
              <a:rPr spc="40" dirty="0"/>
              <a:t> </a:t>
            </a:r>
            <a:r>
              <a:rPr spc="-5" dirty="0"/>
              <a:t>ФГ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1762" y="1268412"/>
            <a:ext cx="8761349" cy="4537075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pPr marL="38100">
                <a:lnSpc>
                  <a:spcPts val="1240"/>
                </a:lnSpc>
              </a:pPr>
              <a:t>32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6945200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16012" y="738187"/>
            <a:ext cx="6911975" cy="5876925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463166" y="139649"/>
            <a:ext cx="645287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Банк</a:t>
            </a:r>
            <a:r>
              <a:rPr spc="-15" dirty="0"/>
              <a:t> </a:t>
            </a:r>
            <a:r>
              <a:rPr spc="-10" dirty="0"/>
              <a:t>заданий</a:t>
            </a:r>
            <a:r>
              <a:rPr spc="-25" dirty="0"/>
              <a:t> </a:t>
            </a:r>
            <a:r>
              <a:rPr spc="-5" dirty="0"/>
              <a:t>по</a:t>
            </a:r>
            <a:r>
              <a:rPr spc="-10" dirty="0"/>
              <a:t> </a:t>
            </a:r>
            <a:r>
              <a:rPr spc="-15" dirty="0"/>
              <a:t>формированию</a:t>
            </a:r>
            <a:r>
              <a:rPr spc="45" dirty="0"/>
              <a:t> </a:t>
            </a:r>
            <a:r>
              <a:rPr spc="-5" dirty="0"/>
              <a:t>ФГ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pPr marL="38100">
                <a:lnSpc>
                  <a:spcPts val="1240"/>
                </a:lnSpc>
              </a:pPr>
              <a:t>33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041194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6621526"/>
              </p:ext>
            </p:extLst>
          </p:nvPr>
        </p:nvGraphicFramePr>
        <p:xfrm>
          <a:off x="423081" y="241961"/>
          <a:ext cx="8261446" cy="665604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687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267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198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4181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6800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9680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9680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6800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3864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68003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68003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130182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класс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32" marR="456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Классный руководитель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32" marR="456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Кол-во уч-ся по списку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32" marR="456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Фактически сдали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32" marR="456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Титульный лист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32" marR="456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Список учителей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32" marR="456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Режим работы: звонки, четверти каникулы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32" marR="456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Домашнее задание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32" marR="456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Своевременность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Выставления оценок 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32" marR="456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Подпись классного рук-ля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32" marR="456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Подпись родителей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32" marR="45632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587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5а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32" marR="456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Примак С.А.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32" marR="456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18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32" marR="456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14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32" marR="456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14 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32" marR="456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14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32" marR="456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6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32" marR="456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14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32" marR="456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11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32" marR="456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12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32" marR="456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32" marR="45632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587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5б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32" marR="456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Митрошина М.Р.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32" marR="456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18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32" marR="456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12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32" marR="456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12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32" marR="456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12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32" marR="456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8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32" marR="456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32" marR="456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12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32" marR="456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11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32" marR="456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6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32" marR="45632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587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5в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32" marR="456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Миллер Н.А.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32" marR="456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32" marR="456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13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32" marR="456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13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32" marR="456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12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32" marR="456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13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32" marR="456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13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32" marR="456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13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32" marR="456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13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32" marR="456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12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32" marR="45632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587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6а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32" marR="456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Ташматова Т.В.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32" marR="456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32" marR="456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16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32" marR="456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16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32" marR="456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16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32" marR="456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16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32" marR="456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16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32" marR="456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16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32" marR="456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16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32" marR="456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32" marR="45632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587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6б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32" marR="456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Фагина Л.В.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32" marR="456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21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32" marR="456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15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32" marR="456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16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32" marR="456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16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32" marR="456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16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32" marR="456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15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32" marR="456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16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32" marR="456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16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32" marR="456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12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32" marR="45632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174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7а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32" marR="456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Власова М.И.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32" marR="456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18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32" marR="456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16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32" marR="456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14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32" marR="456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13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32" marR="456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16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32" marR="456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16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32" marR="456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Только за 17.09.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32" marR="456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Только до 20.09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32" marR="456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6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32" marR="45632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587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7б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32" marR="456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Капкаева А.Т.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32" marR="456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23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32" marR="456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21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32" marR="456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32" marR="456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32" marR="456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17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32" marR="456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32" marR="456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21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32" marR="456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21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32" marR="456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7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32" marR="45632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587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7в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32" marR="456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Герасименко Н.Н.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32" marR="456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21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32" marR="456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21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32" marR="456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21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32" marR="456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21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32" marR="456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32" marR="456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18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32" marR="456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18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32" marR="456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19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32" marR="456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8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32" marR="45632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587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8а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32" marR="456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Савватеева О.Я.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32" marR="456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23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32" marR="456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17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32" marR="456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17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32" marR="456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16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32" marR="456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12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32" marR="456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17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32" marR="456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13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32" marR="456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14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32" marR="456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13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32" marR="45632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78349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8б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32" marR="456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Тихонова Н.В.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32" marR="456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16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Лугин-нет дневн!!!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32" marR="456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13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32" marR="456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9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32" marR="456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6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32" marR="456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8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32" marR="456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11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32" marR="456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13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32" marR="456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11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32" marR="456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5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32" marR="45632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9587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8в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32" marR="456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Макарова В.С.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32" marR="456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18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32" marR="456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15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32" marR="456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14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32" marR="456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13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32" marR="456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32" marR="456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13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32" marR="456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14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32" marR="456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14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32" marR="456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6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32" marR="45632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9587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9а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32" marR="456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Мунько Т.В.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32" marR="456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19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32" marR="456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13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32" marR="456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9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32" marR="456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12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32" marR="456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7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32" marR="456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7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32" marR="456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Только за 17.09.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32" marR="456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13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32" marR="456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8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32" marR="45632" marT="0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9587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9б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32" marR="456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Казанцева Ю.А.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32" marR="456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15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32" marR="456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8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32" marR="456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8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32" marR="456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8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32" marR="456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7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32" marR="456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5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32" marR="456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7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32" marR="456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6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32" marR="456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32" marR="45632" marT="0" marB="0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9587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10а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32" marR="456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Липча Т.А.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32" marR="456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16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32" marR="456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32" marR="456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32" marR="456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9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32" marR="456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32" marR="456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32" marR="456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32" marR="456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32" marR="456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7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32" marR="45632" marT="0" marB="0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9587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10б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32" marR="456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Доржиева В.А.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32" marR="456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32" marR="456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17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32" marR="456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17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32" marR="456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16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32" marR="456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5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32" marR="456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13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32" marR="456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32" marR="456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16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32" marR="456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9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32" marR="45632" marT="0" marB="0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9587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11а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32" marR="456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Скосырская А.А.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32" marR="456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12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32" marR="456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7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32" marR="456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32" marR="456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32" marR="456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5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32" marR="456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32" marR="456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32" marR="456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32" marR="456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0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32" marR="45632" marT="0" marB="0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759010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05971" y="238962"/>
            <a:ext cx="561605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800" b="1" dirty="0">
                <a:solidFill>
                  <a:srgbClr val="FF0000"/>
                </a:solidFill>
              </a:rPr>
              <a:t>Сводный отчет успеваемости по школе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8157807"/>
              </p:ext>
            </p:extLst>
          </p:nvPr>
        </p:nvGraphicFramePr>
        <p:xfrm>
          <a:off x="1902157" y="1328382"/>
          <a:ext cx="5800299" cy="5322456"/>
        </p:xfrm>
        <a:graphic>
          <a:graphicData uri="http://schemas.openxmlformats.org/drawingml/2006/table">
            <a:tbl>
              <a:tblPr/>
              <a:tblGrid>
                <a:gridCol w="17744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174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083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35414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111111"/>
                          </a:solidFill>
                          <a:effectLst/>
                          <a:latin typeface="Arial" panose="020B0604020202020204" pitchFamily="34" charset="0"/>
                        </a:rPr>
                        <a:t>Параллель</a:t>
                      </a:r>
                    </a:p>
                  </a:txBody>
                  <a:tcPr marL="6132" marR="6132" marT="61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111111"/>
                          </a:solidFill>
                          <a:effectLst/>
                          <a:latin typeface="Arial" panose="020B0604020202020204" pitchFamily="34" charset="0"/>
                        </a:rPr>
                        <a:t>Количество</a:t>
                      </a:r>
                      <a:br>
                        <a:rPr lang="ru-RU" sz="1800" b="1" i="0" u="none" strike="noStrike" dirty="0">
                          <a:solidFill>
                            <a:srgbClr val="111111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ru-RU" sz="1800" b="1" i="0" u="none" strike="noStrike" dirty="0">
                          <a:solidFill>
                            <a:srgbClr val="111111"/>
                          </a:solidFill>
                          <a:effectLst/>
                          <a:latin typeface="Arial" panose="020B0604020202020204" pitchFamily="34" charset="0"/>
                        </a:rPr>
                        <a:t>учащихся</a:t>
                      </a:r>
                    </a:p>
                  </a:txBody>
                  <a:tcPr marL="6132" marR="6132" marT="61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>
                          <a:solidFill>
                            <a:srgbClr val="111111"/>
                          </a:solidFill>
                          <a:effectLst/>
                          <a:latin typeface="Arial" panose="020B0604020202020204" pitchFamily="34" charset="0"/>
                        </a:rPr>
                        <a:t>Успевают</a:t>
                      </a:r>
                    </a:p>
                  </a:txBody>
                  <a:tcPr marL="6132" marR="6132" marT="61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127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>
                          <a:solidFill>
                            <a:srgbClr val="111111"/>
                          </a:solidFill>
                          <a:effectLst/>
                          <a:latin typeface="Arial" panose="020B0604020202020204" pitchFamily="34" charset="0"/>
                        </a:rPr>
                        <a:t>Всего</a:t>
                      </a:r>
                    </a:p>
                  </a:txBody>
                  <a:tcPr marL="6132" marR="6132" marT="61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554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>
                          <a:solidFill>
                            <a:srgbClr val="111111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6132" marR="6132" marT="61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111111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6132" marR="6132" marT="61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>
                          <a:solidFill>
                            <a:srgbClr val="111111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6132" marR="6132" marT="61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5541"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 dirty="0">
                          <a:solidFill>
                            <a:srgbClr val="111111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6132" marR="55189" marT="61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 dirty="0">
                          <a:solidFill>
                            <a:srgbClr val="111111"/>
                          </a:solidFill>
                          <a:effectLst/>
                          <a:latin typeface="Arial" panose="020B0604020202020204" pitchFamily="34" charset="0"/>
                        </a:rPr>
                        <a:t>50</a:t>
                      </a:r>
                    </a:p>
                  </a:txBody>
                  <a:tcPr marL="6132" marR="55189" marT="61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>
                          <a:solidFill>
                            <a:srgbClr val="111111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132" marR="55189" marT="61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5541"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 dirty="0" smtClean="0">
                          <a:solidFill>
                            <a:srgbClr val="111111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  <a:endParaRPr lang="ru-RU" sz="1800" b="0" i="0" u="none" strike="noStrike" dirty="0">
                        <a:solidFill>
                          <a:srgbClr val="11111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32" marR="55189" marT="61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 dirty="0">
                          <a:solidFill>
                            <a:srgbClr val="111111"/>
                          </a:solidFill>
                          <a:effectLst/>
                          <a:latin typeface="Arial" panose="020B0604020202020204" pitchFamily="34" charset="0"/>
                        </a:rPr>
                        <a:t>52</a:t>
                      </a:r>
                    </a:p>
                  </a:txBody>
                  <a:tcPr marL="6132" marR="55189" marT="61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>
                          <a:solidFill>
                            <a:srgbClr val="111111"/>
                          </a:solidFill>
                          <a:effectLst/>
                          <a:latin typeface="Arial" panose="020B0604020202020204" pitchFamily="34" charset="0"/>
                        </a:rPr>
                        <a:t>47</a:t>
                      </a:r>
                    </a:p>
                  </a:txBody>
                  <a:tcPr marL="6132" marR="55189" marT="61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35541"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>
                          <a:solidFill>
                            <a:srgbClr val="111111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6132" marR="55189" marT="61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 dirty="0">
                          <a:solidFill>
                            <a:srgbClr val="111111"/>
                          </a:solidFill>
                          <a:effectLst/>
                          <a:latin typeface="Arial" panose="020B0604020202020204" pitchFamily="34" charset="0"/>
                        </a:rPr>
                        <a:t>55</a:t>
                      </a:r>
                    </a:p>
                  </a:txBody>
                  <a:tcPr marL="6132" marR="55189" marT="61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>
                          <a:solidFill>
                            <a:srgbClr val="111111"/>
                          </a:solidFill>
                          <a:effectLst/>
                          <a:latin typeface="Arial" panose="020B0604020202020204" pitchFamily="34" charset="0"/>
                        </a:rPr>
                        <a:t>55</a:t>
                      </a:r>
                    </a:p>
                  </a:txBody>
                  <a:tcPr marL="6132" marR="55189" marT="61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35541"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>
                          <a:solidFill>
                            <a:srgbClr val="111111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6132" marR="55189" marT="61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 dirty="0">
                          <a:solidFill>
                            <a:srgbClr val="111111"/>
                          </a:solidFill>
                          <a:effectLst/>
                          <a:latin typeface="Arial" panose="020B0604020202020204" pitchFamily="34" charset="0"/>
                        </a:rPr>
                        <a:t>44</a:t>
                      </a:r>
                    </a:p>
                  </a:txBody>
                  <a:tcPr marL="6132" marR="55189" marT="61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 dirty="0">
                          <a:solidFill>
                            <a:srgbClr val="111111"/>
                          </a:solidFill>
                          <a:effectLst/>
                          <a:latin typeface="Arial" panose="020B0604020202020204" pitchFamily="34" charset="0"/>
                        </a:rPr>
                        <a:t>44</a:t>
                      </a:r>
                    </a:p>
                  </a:txBody>
                  <a:tcPr marL="6132" marR="55189" marT="61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3554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>
                          <a:solidFill>
                            <a:srgbClr val="111111"/>
                          </a:solidFill>
                          <a:effectLst/>
                          <a:latin typeface="Arial" panose="020B0604020202020204" pitchFamily="34" charset="0"/>
                        </a:rPr>
                        <a:t>1- 4 кл.</a:t>
                      </a:r>
                    </a:p>
                  </a:txBody>
                  <a:tcPr marL="6132" marR="6132" marT="61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111111"/>
                          </a:solidFill>
                          <a:effectLst/>
                          <a:latin typeface="Arial" panose="020B0604020202020204" pitchFamily="34" charset="0"/>
                        </a:rPr>
                        <a:t>201</a:t>
                      </a:r>
                    </a:p>
                  </a:txBody>
                  <a:tcPr marL="6132" marR="6132" marT="61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111111"/>
                          </a:solidFill>
                          <a:effectLst/>
                          <a:latin typeface="Arial" panose="020B0604020202020204" pitchFamily="34" charset="0"/>
                        </a:rPr>
                        <a:t>146</a:t>
                      </a:r>
                    </a:p>
                  </a:txBody>
                  <a:tcPr marL="6132" marR="6132" marT="61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35541"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>
                          <a:solidFill>
                            <a:srgbClr val="111111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6132" marR="55189" marT="61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 dirty="0">
                          <a:solidFill>
                            <a:srgbClr val="111111"/>
                          </a:solidFill>
                          <a:effectLst/>
                          <a:latin typeface="Arial" panose="020B0604020202020204" pitchFamily="34" charset="0"/>
                        </a:rPr>
                        <a:t>56</a:t>
                      </a:r>
                    </a:p>
                  </a:txBody>
                  <a:tcPr marL="6132" marR="55189" marT="61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 dirty="0">
                          <a:solidFill>
                            <a:srgbClr val="111111"/>
                          </a:solidFill>
                          <a:effectLst/>
                          <a:latin typeface="Arial" panose="020B0604020202020204" pitchFamily="34" charset="0"/>
                        </a:rPr>
                        <a:t>51</a:t>
                      </a:r>
                    </a:p>
                  </a:txBody>
                  <a:tcPr marL="6132" marR="55189" marT="61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35541"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>
                          <a:solidFill>
                            <a:srgbClr val="111111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6132" marR="55189" marT="61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 dirty="0">
                          <a:solidFill>
                            <a:srgbClr val="111111"/>
                          </a:solidFill>
                          <a:effectLst/>
                          <a:latin typeface="Arial" panose="020B0604020202020204" pitchFamily="34" charset="0"/>
                        </a:rPr>
                        <a:t>41</a:t>
                      </a:r>
                    </a:p>
                  </a:txBody>
                  <a:tcPr marL="6132" marR="55189" marT="61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 dirty="0">
                          <a:solidFill>
                            <a:srgbClr val="111111"/>
                          </a:solidFill>
                          <a:effectLst/>
                          <a:latin typeface="Arial" panose="020B0604020202020204" pitchFamily="34" charset="0"/>
                        </a:rPr>
                        <a:t>41</a:t>
                      </a:r>
                    </a:p>
                  </a:txBody>
                  <a:tcPr marL="6132" marR="55189" marT="61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35541"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>
                          <a:solidFill>
                            <a:srgbClr val="111111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6132" marR="55189" marT="61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 dirty="0">
                          <a:solidFill>
                            <a:srgbClr val="111111"/>
                          </a:solidFill>
                          <a:effectLst/>
                          <a:latin typeface="Arial" panose="020B0604020202020204" pitchFamily="34" charset="0"/>
                        </a:rPr>
                        <a:t>60</a:t>
                      </a:r>
                    </a:p>
                  </a:txBody>
                  <a:tcPr marL="6132" marR="55189" marT="61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 dirty="0">
                          <a:solidFill>
                            <a:srgbClr val="111111"/>
                          </a:solidFill>
                          <a:effectLst/>
                          <a:latin typeface="Arial" panose="020B0604020202020204" pitchFamily="34" charset="0"/>
                        </a:rPr>
                        <a:t>59</a:t>
                      </a:r>
                    </a:p>
                  </a:txBody>
                  <a:tcPr marL="6132" marR="55189" marT="61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35541"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>
                          <a:solidFill>
                            <a:srgbClr val="111111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6132" marR="55189" marT="61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>
                          <a:solidFill>
                            <a:srgbClr val="111111"/>
                          </a:solidFill>
                          <a:effectLst/>
                          <a:latin typeface="Arial" panose="020B0604020202020204" pitchFamily="34" charset="0"/>
                        </a:rPr>
                        <a:t>57</a:t>
                      </a:r>
                    </a:p>
                  </a:txBody>
                  <a:tcPr marL="6132" marR="55189" marT="61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 dirty="0">
                          <a:solidFill>
                            <a:srgbClr val="111111"/>
                          </a:solidFill>
                          <a:effectLst/>
                          <a:latin typeface="Arial" panose="020B0604020202020204" pitchFamily="34" charset="0"/>
                        </a:rPr>
                        <a:t>55</a:t>
                      </a:r>
                    </a:p>
                  </a:txBody>
                  <a:tcPr marL="6132" marR="55189" marT="61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35541"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>
                          <a:solidFill>
                            <a:srgbClr val="111111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6132" marR="55189" marT="61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>
                          <a:solidFill>
                            <a:srgbClr val="111111"/>
                          </a:solidFill>
                          <a:effectLst/>
                          <a:latin typeface="Arial" panose="020B0604020202020204" pitchFamily="34" charset="0"/>
                        </a:rPr>
                        <a:t>34</a:t>
                      </a:r>
                    </a:p>
                  </a:txBody>
                  <a:tcPr marL="6132" marR="55189" marT="61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 dirty="0">
                          <a:solidFill>
                            <a:srgbClr val="111111"/>
                          </a:solidFill>
                          <a:effectLst/>
                          <a:latin typeface="Arial" panose="020B0604020202020204" pitchFamily="34" charset="0"/>
                        </a:rPr>
                        <a:t>34</a:t>
                      </a:r>
                    </a:p>
                  </a:txBody>
                  <a:tcPr marL="6132" marR="55189" marT="61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3554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>
                          <a:solidFill>
                            <a:srgbClr val="111111"/>
                          </a:solidFill>
                          <a:effectLst/>
                          <a:latin typeface="Arial" panose="020B0604020202020204" pitchFamily="34" charset="0"/>
                        </a:rPr>
                        <a:t>5- 9 кл.</a:t>
                      </a:r>
                    </a:p>
                  </a:txBody>
                  <a:tcPr marL="6132" marR="6132" marT="61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>
                          <a:solidFill>
                            <a:srgbClr val="111111"/>
                          </a:solidFill>
                          <a:effectLst/>
                          <a:latin typeface="Arial" panose="020B0604020202020204" pitchFamily="34" charset="0"/>
                        </a:rPr>
                        <a:t>248</a:t>
                      </a:r>
                    </a:p>
                  </a:txBody>
                  <a:tcPr marL="6132" marR="6132" marT="61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111111"/>
                          </a:solidFill>
                          <a:effectLst/>
                          <a:latin typeface="Arial" panose="020B0604020202020204" pitchFamily="34" charset="0"/>
                        </a:rPr>
                        <a:t>240</a:t>
                      </a:r>
                    </a:p>
                  </a:txBody>
                  <a:tcPr marL="6132" marR="6132" marT="61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35541"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>
                          <a:solidFill>
                            <a:srgbClr val="111111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6132" marR="55189" marT="61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>
                          <a:solidFill>
                            <a:srgbClr val="111111"/>
                          </a:solidFill>
                          <a:effectLst/>
                          <a:latin typeface="Arial" panose="020B0604020202020204" pitchFamily="34" charset="0"/>
                        </a:rPr>
                        <a:t>31</a:t>
                      </a:r>
                    </a:p>
                  </a:txBody>
                  <a:tcPr marL="6132" marR="55189" marT="61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 dirty="0">
                          <a:solidFill>
                            <a:srgbClr val="111111"/>
                          </a:solidFill>
                          <a:effectLst/>
                          <a:latin typeface="Arial" panose="020B0604020202020204" pitchFamily="34" charset="0"/>
                        </a:rPr>
                        <a:t>27</a:t>
                      </a:r>
                    </a:p>
                  </a:txBody>
                  <a:tcPr marL="6132" marR="55189" marT="61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35541"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>
                          <a:solidFill>
                            <a:srgbClr val="111111"/>
                          </a:solidFill>
                          <a:effectLst/>
                          <a:latin typeface="Arial" panose="020B0604020202020204" pitchFamily="34" charset="0"/>
                        </a:rPr>
                        <a:t>11</a:t>
                      </a:r>
                    </a:p>
                  </a:txBody>
                  <a:tcPr marL="6132" marR="55189" marT="61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>
                          <a:solidFill>
                            <a:srgbClr val="111111"/>
                          </a:solidFill>
                          <a:effectLst/>
                          <a:latin typeface="Arial" panose="020B0604020202020204" pitchFamily="34" charset="0"/>
                        </a:rPr>
                        <a:t>12</a:t>
                      </a:r>
                    </a:p>
                  </a:txBody>
                  <a:tcPr marL="6132" marR="55189" marT="61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 dirty="0">
                          <a:solidFill>
                            <a:srgbClr val="111111"/>
                          </a:solidFill>
                          <a:effectLst/>
                          <a:latin typeface="Arial" panose="020B0604020202020204" pitchFamily="34" charset="0"/>
                        </a:rPr>
                        <a:t>12</a:t>
                      </a:r>
                    </a:p>
                  </a:txBody>
                  <a:tcPr marL="6132" marR="55189" marT="61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3554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>
                          <a:solidFill>
                            <a:srgbClr val="111111"/>
                          </a:solidFill>
                          <a:effectLst/>
                          <a:latin typeface="Arial" panose="020B0604020202020204" pitchFamily="34" charset="0"/>
                        </a:rPr>
                        <a:t>10-11 кл.</a:t>
                      </a:r>
                    </a:p>
                  </a:txBody>
                  <a:tcPr marL="6132" marR="6132" marT="61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>
                          <a:solidFill>
                            <a:srgbClr val="111111"/>
                          </a:solidFill>
                          <a:effectLst/>
                          <a:latin typeface="Arial" panose="020B0604020202020204" pitchFamily="34" charset="0"/>
                        </a:rPr>
                        <a:t>43</a:t>
                      </a:r>
                    </a:p>
                  </a:txBody>
                  <a:tcPr marL="6132" marR="6132" marT="61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111111"/>
                          </a:solidFill>
                          <a:effectLst/>
                          <a:latin typeface="Arial" panose="020B0604020202020204" pitchFamily="34" charset="0"/>
                        </a:rPr>
                        <a:t>39</a:t>
                      </a:r>
                    </a:p>
                  </a:txBody>
                  <a:tcPr marL="6132" marR="6132" marT="61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3554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>
                          <a:solidFill>
                            <a:srgbClr val="111111"/>
                          </a:solidFill>
                          <a:effectLst/>
                          <a:latin typeface="Arial" panose="020B0604020202020204" pitchFamily="34" charset="0"/>
                        </a:rPr>
                        <a:t>Итого</a:t>
                      </a:r>
                    </a:p>
                  </a:txBody>
                  <a:tcPr marL="6132" marR="6132" marT="61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>
                          <a:solidFill>
                            <a:srgbClr val="111111"/>
                          </a:solidFill>
                          <a:effectLst/>
                          <a:latin typeface="Arial" panose="020B0604020202020204" pitchFamily="34" charset="0"/>
                        </a:rPr>
                        <a:t>492</a:t>
                      </a:r>
                    </a:p>
                  </a:txBody>
                  <a:tcPr marL="6132" marR="6132" marT="61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111111"/>
                          </a:solidFill>
                          <a:effectLst/>
                          <a:latin typeface="Arial" panose="020B0604020202020204" pitchFamily="34" charset="0"/>
                        </a:rPr>
                        <a:t>425</a:t>
                      </a:r>
                    </a:p>
                  </a:txBody>
                  <a:tcPr marL="6132" marR="6132" marT="61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760328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Качество знаний</a:t>
            </a:r>
            <a:endParaRPr lang="ru-RU" dirty="0"/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6858407"/>
              </p:ext>
            </p:extLst>
          </p:nvPr>
        </p:nvGraphicFramePr>
        <p:xfrm>
          <a:off x="1666009" y="1754909"/>
          <a:ext cx="6591300" cy="3778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94888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217809" y="192005"/>
            <a:ext cx="6798735" cy="1303867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Успеваемость и качество обучения  НОО</a:t>
            </a:r>
            <a:endParaRPr lang="ru-RU" sz="2800" b="1" dirty="0">
              <a:solidFill>
                <a:srgbClr val="FF0000"/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4955813"/>
              </p:ext>
            </p:extLst>
          </p:nvPr>
        </p:nvGraphicFramePr>
        <p:xfrm>
          <a:off x="2238233" y="1495872"/>
          <a:ext cx="5090615" cy="4493895"/>
        </p:xfrm>
        <a:graphic>
          <a:graphicData uri="http://schemas.openxmlformats.org/drawingml/2006/table">
            <a:tbl>
              <a:tblPr/>
              <a:tblGrid>
                <a:gridCol w="12332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566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006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6441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i="0" u="none" strike="noStrike" dirty="0">
                          <a:solidFill>
                            <a:srgbClr val="111111"/>
                          </a:solidFill>
                          <a:effectLst/>
                          <a:latin typeface="Arial" panose="020B0604020202020204" pitchFamily="34" charset="0"/>
                        </a:rPr>
                        <a:t>Класс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i="0" u="none" strike="noStrike">
                          <a:solidFill>
                            <a:srgbClr val="111111"/>
                          </a:solidFill>
                          <a:effectLst/>
                          <a:latin typeface="Arial" panose="020B0604020202020204" pitchFamily="34" charset="0"/>
                        </a:rPr>
                        <a:t>% успеваемости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i="0" u="none" strike="noStrike">
                          <a:solidFill>
                            <a:srgbClr val="111111"/>
                          </a:solidFill>
                          <a:effectLst/>
                          <a:latin typeface="Arial" panose="020B0604020202020204" pitchFamily="34" charset="0"/>
                        </a:rPr>
                        <a:t>% качества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441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i="0" u="none" strike="noStrike" dirty="0">
                          <a:solidFill>
                            <a:srgbClr val="111111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i="0" u="none" strike="noStrike" dirty="0">
                          <a:solidFill>
                            <a:srgbClr val="111111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i="0" u="none" strike="noStrike">
                          <a:solidFill>
                            <a:srgbClr val="111111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4414"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b="0" i="0" u="none" strike="noStrike">
                          <a:solidFill>
                            <a:srgbClr val="111111"/>
                          </a:solidFill>
                          <a:effectLst/>
                          <a:latin typeface="Arial" panose="020B0604020202020204" pitchFamily="34" charset="0"/>
                        </a:rPr>
                        <a:t>2а</a:t>
                      </a:r>
                    </a:p>
                  </a:txBody>
                  <a:tcPr marL="9525" marR="857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b="0" i="0" u="none" strike="noStrike" dirty="0">
                          <a:solidFill>
                            <a:srgbClr val="111111"/>
                          </a:solidFill>
                          <a:effectLst/>
                          <a:latin typeface="Arial" panose="020B0604020202020204" pitchFamily="34" charset="0"/>
                        </a:rPr>
                        <a:t>100,0</a:t>
                      </a:r>
                    </a:p>
                  </a:txBody>
                  <a:tcPr marL="9525" marR="857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b="0" i="0" u="none" strike="noStrike">
                          <a:solidFill>
                            <a:srgbClr val="111111"/>
                          </a:solidFill>
                          <a:effectLst/>
                          <a:latin typeface="Arial" panose="020B0604020202020204" pitchFamily="34" charset="0"/>
                        </a:rPr>
                        <a:t>50,0</a:t>
                      </a:r>
                    </a:p>
                  </a:txBody>
                  <a:tcPr marL="9525" marR="857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4414"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b="0" i="0" u="none" strike="noStrike">
                          <a:solidFill>
                            <a:srgbClr val="111111"/>
                          </a:solidFill>
                          <a:effectLst/>
                          <a:latin typeface="Arial" panose="020B0604020202020204" pitchFamily="34" charset="0"/>
                        </a:rPr>
                        <a:t>2б</a:t>
                      </a:r>
                    </a:p>
                  </a:txBody>
                  <a:tcPr marL="9525" marR="857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b="0" i="0" u="none" strike="noStrike" dirty="0">
                          <a:solidFill>
                            <a:srgbClr val="111111"/>
                          </a:solidFill>
                          <a:effectLst/>
                          <a:latin typeface="Arial" panose="020B0604020202020204" pitchFamily="34" charset="0"/>
                        </a:rPr>
                        <a:t>100,0</a:t>
                      </a:r>
                    </a:p>
                  </a:txBody>
                  <a:tcPr marL="9525" marR="857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b="0" i="0" u="none" strike="noStrike" dirty="0">
                          <a:solidFill>
                            <a:srgbClr val="111111"/>
                          </a:solidFill>
                          <a:effectLst/>
                          <a:latin typeface="Arial" panose="020B0604020202020204" pitchFamily="34" charset="0"/>
                        </a:rPr>
                        <a:t>47,1</a:t>
                      </a:r>
                    </a:p>
                  </a:txBody>
                  <a:tcPr marL="9525" marR="857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4414"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b="0" i="0" u="none" strike="noStrike">
                          <a:solidFill>
                            <a:srgbClr val="111111"/>
                          </a:solidFill>
                          <a:effectLst/>
                          <a:latin typeface="Arial" panose="020B0604020202020204" pitchFamily="34" charset="0"/>
                        </a:rPr>
                        <a:t>2в</a:t>
                      </a:r>
                    </a:p>
                  </a:txBody>
                  <a:tcPr marL="9525" marR="857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b="0" i="0" u="none" strike="noStrike">
                          <a:solidFill>
                            <a:srgbClr val="111111"/>
                          </a:solidFill>
                          <a:effectLst/>
                          <a:latin typeface="Arial" panose="020B0604020202020204" pitchFamily="34" charset="0"/>
                        </a:rPr>
                        <a:t>100,0</a:t>
                      </a:r>
                    </a:p>
                  </a:txBody>
                  <a:tcPr marL="9525" marR="857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b="0" i="0" u="none" strike="noStrike" dirty="0">
                          <a:solidFill>
                            <a:srgbClr val="111111"/>
                          </a:solidFill>
                          <a:effectLst/>
                          <a:latin typeface="Arial" panose="020B0604020202020204" pitchFamily="34" charset="0"/>
                        </a:rPr>
                        <a:t>71,4</a:t>
                      </a:r>
                    </a:p>
                  </a:txBody>
                  <a:tcPr marL="9525" marR="857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4414"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b="0" i="0" u="none" strike="noStrike">
                          <a:solidFill>
                            <a:srgbClr val="111111"/>
                          </a:solidFill>
                          <a:effectLst/>
                          <a:latin typeface="Arial" panose="020B0604020202020204" pitchFamily="34" charset="0"/>
                        </a:rPr>
                        <a:t>3а</a:t>
                      </a:r>
                    </a:p>
                  </a:txBody>
                  <a:tcPr marL="9525" marR="857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b="0" i="0" u="none" strike="noStrike">
                          <a:solidFill>
                            <a:srgbClr val="111111"/>
                          </a:solidFill>
                          <a:effectLst/>
                          <a:latin typeface="Arial" panose="020B0604020202020204" pitchFamily="34" charset="0"/>
                        </a:rPr>
                        <a:t>100,0</a:t>
                      </a:r>
                    </a:p>
                  </a:txBody>
                  <a:tcPr marL="9525" marR="857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b="0" i="0" u="none" strike="noStrike" dirty="0">
                          <a:solidFill>
                            <a:srgbClr val="111111"/>
                          </a:solidFill>
                          <a:effectLst/>
                          <a:latin typeface="Arial" panose="020B0604020202020204" pitchFamily="34" charset="0"/>
                        </a:rPr>
                        <a:t>52,9</a:t>
                      </a:r>
                    </a:p>
                  </a:txBody>
                  <a:tcPr marL="9525" marR="857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4414"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b="0" i="0" u="none" strike="noStrike">
                          <a:solidFill>
                            <a:srgbClr val="111111"/>
                          </a:solidFill>
                          <a:effectLst/>
                          <a:latin typeface="Arial" panose="020B0604020202020204" pitchFamily="34" charset="0"/>
                        </a:rPr>
                        <a:t>3б</a:t>
                      </a:r>
                    </a:p>
                  </a:txBody>
                  <a:tcPr marL="9525" marR="857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b="0" i="0" u="none" strike="noStrike">
                          <a:solidFill>
                            <a:srgbClr val="111111"/>
                          </a:solidFill>
                          <a:effectLst/>
                          <a:latin typeface="Arial" panose="020B0604020202020204" pitchFamily="34" charset="0"/>
                        </a:rPr>
                        <a:t>100,0</a:t>
                      </a:r>
                    </a:p>
                  </a:txBody>
                  <a:tcPr marL="9525" marR="857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b="0" i="0" u="none" strike="noStrike" dirty="0">
                          <a:solidFill>
                            <a:srgbClr val="111111"/>
                          </a:solidFill>
                          <a:effectLst/>
                          <a:latin typeface="Arial" panose="020B0604020202020204" pitchFamily="34" charset="0"/>
                        </a:rPr>
                        <a:t>23,5</a:t>
                      </a:r>
                    </a:p>
                  </a:txBody>
                  <a:tcPr marL="9525" marR="857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4414"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b="0" i="0" u="none" strike="noStrike">
                          <a:solidFill>
                            <a:srgbClr val="111111"/>
                          </a:solidFill>
                          <a:effectLst/>
                          <a:latin typeface="Arial" panose="020B0604020202020204" pitchFamily="34" charset="0"/>
                        </a:rPr>
                        <a:t>3в</a:t>
                      </a:r>
                    </a:p>
                  </a:txBody>
                  <a:tcPr marL="9525" marR="857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b="0" i="0" u="none" strike="noStrike">
                          <a:solidFill>
                            <a:srgbClr val="111111"/>
                          </a:solidFill>
                          <a:effectLst/>
                          <a:latin typeface="Arial" panose="020B0604020202020204" pitchFamily="34" charset="0"/>
                        </a:rPr>
                        <a:t>100,0</a:t>
                      </a:r>
                    </a:p>
                  </a:txBody>
                  <a:tcPr marL="9525" marR="857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b="0" i="0" u="none" strike="noStrike" dirty="0">
                          <a:solidFill>
                            <a:srgbClr val="111111"/>
                          </a:solidFill>
                          <a:effectLst/>
                          <a:latin typeface="Arial" panose="020B0604020202020204" pitchFamily="34" charset="0"/>
                        </a:rPr>
                        <a:t>57,1</a:t>
                      </a:r>
                    </a:p>
                  </a:txBody>
                  <a:tcPr marL="9525" marR="857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64414"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b="0" i="0" u="none" strike="noStrike">
                          <a:solidFill>
                            <a:srgbClr val="111111"/>
                          </a:solidFill>
                          <a:effectLst/>
                          <a:latin typeface="Arial" panose="020B0604020202020204" pitchFamily="34" charset="0"/>
                        </a:rPr>
                        <a:t>4а</a:t>
                      </a:r>
                    </a:p>
                  </a:txBody>
                  <a:tcPr marL="9525" marR="857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b="0" i="0" u="none" strike="noStrike">
                          <a:solidFill>
                            <a:srgbClr val="111111"/>
                          </a:solidFill>
                          <a:effectLst/>
                          <a:latin typeface="Arial" panose="020B0604020202020204" pitchFamily="34" charset="0"/>
                        </a:rPr>
                        <a:t>100,0</a:t>
                      </a:r>
                    </a:p>
                  </a:txBody>
                  <a:tcPr marL="9525" marR="857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b="0" i="0" u="none" strike="noStrike" dirty="0">
                          <a:solidFill>
                            <a:srgbClr val="111111"/>
                          </a:solidFill>
                          <a:effectLst/>
                          <a:latin typeface="Arial" panose="020B0604020202020204" pitchFamily="34" charset="0"/>
                        </a:rPr>
                        <a:t>40,9</a:t>
                      </a:r>
                    </a:p>
                  </a:txBody>
                  <a:tcPr marL="9525" marR="857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64414"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b="0" i="0" u="none" strike="noStrike">
                          <a:solidFill>
                            <a:srgbClr val="111111"/>
                          </a:solidFill>
                          <a:effectLst/>
                          <a:latin typeface="Arial" panose="020B0604020202020204" pitchFamily="34" charset="0"/>
                        </a:rPr>
                        <a:t>4б</a:t>
                      </a:r>
                    </a:p>
                  </a:txBody>
                  <a:tcPr marL="9525" marR="857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b="0" i="0" u="none" strike="noStrike">
                          <a:solidFill>
                            <a:srgbClr val="111111"/>
                          </a:solidFill>
                          <a:effectLst/>
                          <a:latin typeface="Arial" panose="020B0604020202020204" pitchFamily="34" charset="0"/>
                        </a:rPr>
                        <a:t>100,0</a:t>
                      </a:r>
                    </a:p>
                  </a:txBody>
                  <a:tcPr marL="9525" marR="857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b="0" i="0" u="none" strike="noStrike" dirty="0">
                          <a:solidFill>
                            <a:srgbClr val="111111"/>
                          </a:solidFill>
                          <a:effectLst/>
                          <a:latin typeface="Arial" panose="020B0604020202020204" pitchFamily="34" charset="0"/>
                        </a:rPr>
                        <a:t>31,8</a:t>
                      </a:r>
                    </a:p>
                  </a:txBody>
                  <a:tcPr marL="9525" marR="857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6441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i="0" u="none" strike="noStrike" dirty="0">
                          <a:solidFill>
                            <a:srgbClr val="111111"/>
                          </a:solidFill>
                          <a:effectLst/>
                          <a:latin typeface="Arial" panose="020B0604020202020204" pitchFamily="34" charset="0"/>
                        </a:rPr>
                        <a:t>1- 4 </a:t>
                      </a:r>
                      <a:r>
                        <a:rPr lang="ru-RU" sz="2400" b="1" i="0" u="none" strike="noStrike" dirty="0" err="1">
                          <a:solidFill>
                            <a:srgbClr val="111111"/>
                          </a:solidFill>
                          <a:effectLst/>
                          <a:latin typeface="Arial" panose="020B0604020202020204" pitchFamily="34" charset="0"/>
                        </a:rPr>
                        <a:t>кл</a:t>
                      </a:r>
                      <a:r>
                        <a:rPr lang="ru-RU" sz="2400" b="1" i="0" u="none" strike="noStrike" dirty="0">
                          <a:solidFill>
                            <a:srgbClr val="111111"/>
                          </a:solidFill>
                          <a:effectLst/>
                          <a:latin typeface="Arial" panose="020B0604020202020204" pitchFamily="34" charset="0"/>
                        </a:rPr>
                        <a:t>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i="0" u="none" strike="noStrike">
                          <a:solidFill>
                            <a:srgbClr val="111111"/>
                          </a:solidFill>
                          <a:effectLst/>
                          <a:latin typeface="Arial" panose="020B0604020202020204" pitchFamily="34" charset="0"/>
                        </a:rPr>
                        <a:t>100,0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i="0" u="none" strike="noStrike" dirty="0">
                          <a:solidFill>
                            <a:srgbClr val="111111"/>
                          </a:solidFill>
                          <a:effectLst/>
                          <a:latin typeface="Arial" panose="020B0604020202020204" pitchFamily="34" charset="0"/>
                        </a:rPr>
                        <a:t>45,9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99161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Текущий период, 1 четверть 1-4 классы</a:t>
            </a:r>
            <a:endParaRPr lang="ru-RU" sz="2800" b="1" dirty="0">
              <a:solidFill>
                <a:srgbClr val="FF0000"/>
              </a:solidFill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38119442"/>
              </p:ext>
            </p:extLst>
          </p:nvPr>
        </p:nvGraphicFramePr>
        <p:xfrm>
          <a:off x="1884181" y="1905000"/>
          <a:ext cx="6591300" cy="3778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97031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01254" y="348145"/>
            <a:ext cx="638715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457200"/>
            <a:r>
              <a:rPr lang="ru-RU" sz="2800" b="1" dirty="0">
                <a:solidFill>
                  <a:srgbClr val="70AD47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Отличники по итогам 1 четверти</a:t>
            </a:r>
          </a:p>
          <a:p>
            <a:pPr lvl="0" algn="ctr" defTabSz="457200"/>
            <a:r>
              <a:rPr lang="ru-RU" sz="2800" b="1" dirty="0" smtClean="0">
                <a:solidFill>
                  <a:srgbClr val="70AD47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1-4 </a:t>
            </a:r>
            <a:r>
              <a:rPr lang="ru-RU" sz="2800" b="1" dirty="0">
                <a:solidFill>
                  <a:srgbClr val="70AD47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классы 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1515863"/>
              </p:ext>
            </p:extLst>
          </p:nvPr>
        </p:nvGraphicFramePr>
        <p:xfrm>
          <a:off x="1392072" y="1815154"/>
          <a:ext cx="7369791" cy="4341166"/>
        </p:xfrm>
        <a:graphic>
          <a:graphicData uri="http://schemas.openxmlformats.org/drawingml/2006/table">
            <a:tbl>
              <a:tblPr/>
              <a:tblGrid>
                <a:gridCol w="25032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990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468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06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8831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111111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111111"/>
                          </a:solidFill>
                          <a:effectLst/>
                          <a:latin typeface="Arial" panose="020B0604020202020204" pitchFamily="34" charset="0"/>
                        </a:rPr>
                        <a:t>Текущий период</a:t>
                      </a:r>
                      <a:br>
                        <a:rPr lang="ru-RU" sz="1800" b="1" i="0" u="none" strike="noStrike" dirty="0">
                          <a:solidFill>
                            <a:srgbClr val="111111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ru-RU" sz="1800" b="1" i="0" u="none" strike="noStrike" dirty="0">
                          <a:solidFill>
                            <a:srgbClr val="111111"/>
                          </a:solidFill>
                          <a:effectLst/>
                          <a:latin typeface="Arial" panose="020B0604020202020204" pitchFamily="34" charset="0"/>
                        </a:rPr>
                        <a:t>(1 четверть)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8765">
                <a:tc rowSpan="10">
                  <a:txBody>
                    <a:bodyPr/>
                    <a:lstStyle/>
                    <a:p>
                      <a:pPr algn="l" fontAlgn="b"/>
                      <a:r>
                        <a:rPr lang="ru-RU" sz="36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Успевают на </a:t>
                      </a:r>
                      <a:r>
                        <a:rPr lang="ru-RU" sz="36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«5»</a:t>
                      </a:r>
                      <a:endParaRPr lang="ru-RU" sz="36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7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10">
                  <a:txBody>
                    <a:bodyPr/>
                    <a:lstStyle/>
                    <a:p>
                      <a:pPr algn="l" fontAlgn="b"/>
                      <a:r>
                        <a:rPr lang="ru-RU" sz="3200" b="0" i="0" u="none" strike="noStrike" dirty="0">
                          <a:solidFill>
                            <a:srgbClr val="111111"/>
                          </a:solidFill>
                          <a:effectLst/>
                          <a:latin typeface="Arial" panose="020B0604020202020204" pitchFamily="34" charset="0"/>
                        </a:rPr>
                        <a:t>10 </a:t>
                      </a:r>
                    </a:p>
                  </a:txBody>
                  <a:tcPr marL="857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2а-Купряшина Мария</a:t>
                      </a:r>
                    </a:p>
                  </a:txBody>
                  <a:tcPr marL="857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57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876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2б-Вологжанин Артём</a:t>
                      </a:r>
                    </a:p>
                  </a:txBody>
                  <a:tcPr marL="857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57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876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2б-Чухланцева Эвелина</a:t>
                      </a:r>
                    </a:p>
                  </a:txBody>
                  <a:tcPr marL="857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57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876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2в-Майзнер Василиса</a:t>
                      </a:r>
                    </a:p>
                  </a:txBody>
                  <a:tcPr marL="857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57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876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2в-Скрипко Маргарита</a:t>
                      </a:r>
                    </a:p>
                  </a:txBody>
                  <a:tcPr marL="857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57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876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2в-Юлдашбаева Алина</a:t>
                      </a:r>
                    </a:p>
                  </a:txBody>
                  <a:tcPr marL="857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57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876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3а-Горбачев Егор</a:t>
                      </a:r>
                    </a:p>
                  </a:txBody>
                  <a:tcPr marL="857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57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876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3а-Макулова Екатерина</a:t>
                      </a:r>
                    </a:p>
                  </a:txBody>
                  <a:tcPr marL="857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57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876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3в-Нестеренко Макар</a:t>
                      </a:r>
                    </a:p>
                  </a:txBody>
                  <a:tcPr marL="857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57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876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4а-Купряшин Артем</a:t>
                      </a:r>
                    </a:p>
                  </a:txBody>
                  <a:tcPr marL="857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57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68651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7637340"/>
              </p:ext>
            </p:extLst>
          </p:nvPr>
        </p:nvGraphicFramePr>
        <p:xfrm>
          <a:off x="1037229" y="131246"/>
          <a:ext cx="7424381" cy="2045184"/>
        </p:xfrm>
        <a:graphic>
          <a:graphicData uri="http://schemas.openxmlformats.org/drawingml/2006/table">
            <a:tbl>
              <a:tblPr/>
              <a:tblGrid>
                <a:gridCol w="24628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23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159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3326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53623">
                <a:tc rowSpan="8">
                  <a:txBody>
                    <a:bodyPr/>
                    <a:lstStyle/>
                    <a:p>
                      <a:pPr algn="l" fontAlgn="b"/>
                      <a:r>
                        <a:rPr lang="ru-RU" sz="32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Успевают</a:t>
                      </a:r>
                      <a:br>
                        <a:rPr lang="ru-RU" sz="32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ru-RU" sz="32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с одной </a:t>
                      </a:r>
                      <a:r>
                        <a:rPr lang="ru-RU" sz="32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«4»</a:t>
                      </a:r>
                      <a:endParaRPr lang="ru-RU" sz="32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7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8">
                  <a:txBody>
                    <a:bodyPr/>
                    <a:lstStyle/>
                    <a:p>
                      <a:pPr algn="l" fontAlgn="b"/>
                      <a:r>
                        <a:rPr lang="ru-RU" sz="3200" b="0" i="0" u="none" strike="noStrike" dirty="0">
                          <a:solidFill>
                            <a:srgbClr val="111111"/>
                          </a:solidFill>
                          <a:effectLst/>
                          <a:latin typeface="Arial" panose="020B0604020202020204" pitchFamily="34" charset="0"/>
                        </a:rPr>
                        <a:t>8 </a:t>
                      </a:r>
                    </a:p>
                  </a:txBody>
                  <a:tcPr marL="857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rgbClr val="11111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2а-Кондрашева Арина:</a:t>
                      </a:r>
                    </a:p>
                  </a:txBody>
                  <a:tcPr marL="857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Окр.мир</a:t>
                      </a:r>
                      <a:endParaRPr lang="ru-RU" sz="1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7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449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rgbClr val="11111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2б-Яковлев Денис:</a:t>
                      </a:r>
                    </a:p>
                  </a:txBody>
                  <a:tcPr marL="857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Рус.яз</a:t>
                      </a:r>
                      <a:r>
                        <a:rPr lang="ru-RU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 marL="857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549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rgbClr val="11111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2в-Антоненко Милана:</a:t>
                      </a:r>
                    </a:p>
                  </a:txBody>
                  <a:tcPr marL="857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Физ-ра</a:t>
                      </a:r>
                      <a:endParaRPr lang="ru-RU" sz="1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7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189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rgbClr val="11111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3а-Белова Маргарита:</a:t>
                      </a:r>
                    </a:p>
                  </a:txBody>
                  <a:tcPr marL="857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Англ.яз</a:t>
                      </a:r>
                      <a:r>
                        <a:rPr lang="ru-RU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 marL="857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641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rgbClr val="11111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3а-Бондаренко Ульяна:</a:t>
                      </a:r>
                    </a:p>
                  </a:txBody>
                  <a:tcPr marL="857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Матем</a:t>
                      </a:r>
                      <a:r>
                        <a:rPr lang="ru-RU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 marL="857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376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rgbClr val="11111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4а-Кулагин Вадим:</a:t>
                      </a:r>
                    </a:p>
                  </a:txBody>
                  <a:tcPr marL="857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Рус.яз</a:t>
                      </a:r>
                      <a:r>
                        <a:rPr lang="ru-RU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 marL="857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652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rgbClr val="11111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4б-Спицын Назар:</a:t>
                      </a:r>
                    </a:p>
                  </a:txBody>
                  <a:tcPr marL="857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Рус.яз</a:t>
                      </a:r>
                      <a:r>
                        <a:rPr lang="ru-RU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 marL="857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928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rgbClr val="11111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4б-Терентьева Юлия:</a:t>
                      </a:r>
                    </a:p>
                  </a:txBody>
                  <a:tcPr marL="857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Рус.яз</a:t>
                      </a:r>
                      <a:r>
                        <a:rPr lang="ru-RU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 marL="857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7432551"/>
              </p:ext>
            </p:extLst>
          </p:nvPr>
        </p:nvGraphicFramePr>
        <p:xfrm>
          <a:off x="1037229" y="2320119"/>
          <a:ext cx="7424383" cy="4107976"/>
        </p:xfrm>
        <a:graphic>
          <a:graphicData uri="http://schemas.openxmlformats.org/drawingml/2006/table">
            <a:tbl>
              <a:tblPr/>
              <a:tblGrid>
                <a:gridCol w="24167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74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5684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3326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00646">
                <a:tc rowSpan="14">
                  <a:txBody>
                    <a:bodyPr/>
                    <a:lstStyle/>
                    <a:p>
                      <a:pPr algn="l" fontAlgn="b"/>
                      <a:r>
                        <a:rPr lang="ru-RU" sz="32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Успевают</a:t>
                      </a:r>
                      <a:br>
                        <a:rPr lang="ru-RU" sz="32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ru-RU" sz="32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с одной </a:t>
                      </a:r>
                      <a:r>
                        <a:rPr lang="ru-RU" sz="32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«3»</a:t>
                      </a:r>
                      <a:endParaRPr lang="ru-RU" sz="32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7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14">
                  <a:txBody>
                    <a:bodyPr/>
                    <a:lstStyle/>
                    <a:p>
                      <a:pPr algn="l" fontAlgn="b"/>
                      <a:r>
                        <a:rPr lang="ru-RU" sz="2800" b="0" i="0" u="none" strike="noStrike" dirty="0">
                          <a:solidFill>
                            <a:srgbClr val="111111"/>
                          </a:solidFill>
                          <a:effectLst/>
                          <a:latin typeface="Arial" panose="020B0604020202020204" pitchFamily="34" charset="0"/>
                        </a:rPr>
                        <a:t>14 </a:t>
                      </a:r>
                    </a:p>
                  </a:txBody>
                  <a:tcPr marL="857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rgbClr val="11111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2а-Самохвалов Александр:</a:t>
                      </a:r>
                    </a:p>
                  </a:txBody>
                  <a:tcPr marL="857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Рус.яз</a:t>
                      </a:r>
                      <a:r>
                        <a:rPr lang="ru-RU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 marL="857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830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rgbClr val="11111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2б-Тучинова Ярослава:</a:t>
                      </a:r>
                    </a:p>
                  </a:txBody>
                  <a:tcPr marL="857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Матем</a:t>
                      </a:r>
                      <a:r>
                        <a:rPr lang="ru-RU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 marL="857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830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rgbClr val="11111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3а-Балодис Артем:</a:t>
                      </a:r>
                    </a:p>
                  </a:txBody>
                  <a:tcPr marL="857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Род.яз</a:t>
                      </a:r>
                      <a:r>
                        <a:rPr lang="ru-RU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 marL="857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474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rgbClr val="11111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3а-Задворнова Серафима:</a:t>
                      </a:r>
                    </a:p>
                  </a:txBody>
                  <a:tcPr marL="857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Англ.яз</a:t>
                      </a:r>
                      <a:r>
                        <a:rPr lang="ru-RU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 marL="857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777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rgbClr val="11111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3б-Шалыгин Владимир:</a:t>
                      </a:r>
                    </a:p>
                  </a:txBody>
                  <a:tcPr marL="857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Рус.яз</a:t>
                      </a:r>
                      <a:r>
                        <a:rPr lang="ru-RU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 marL="857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078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rgbClr val="11111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3в-Макаров Тарас:</a:t>
                      </a:r>
                    </a:p>
                  </a:txBody>
                  <a:tcPr marL="857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Англ.яз</a:t>
                      </a:r>
                      <a:r>
                        <a:rPr lang="ru-RU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 marL="857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171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rgbClr val="11111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4а-Евтенко Яна:</a:t>
                      </a:r>
                    </a:p>
                  </a:txBody>
                  <a:tcPr marL="857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Рус.яз</a:t>
                      </a:r>
                      <a:r>
                        <a:rPr lang="ru-RU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 marL="857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830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>
                          <a:solidFill>
                            <a:srgbClr val="11111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4а-Крюкова Дарья:</a:t>
                      </a:r>
                    </a:p>
                  </a:txBody>
                  <a:tcPr marL="857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Рус.яз</a:t>
                      </a:r>
                      <a:r>
                        <a:rPr lang="ru-RU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 marL="857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830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>
                          <a:solidFill>
                            <a:srgbClr val="11111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4б-Кривелев Роман:</a:t>
                      </a:r>
                    </a:p>
                  </a:txBody>
                  <a:tcPr marL="857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Рус.яз</a:t>
                      </a:r>
                      <a:r>
                        <a:rPr lang="ru-RU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 marL="857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830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>
                          <a:solidFill>
                            <a:srgbClr val="11111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4б-Лысенко Анатолий:</a:t>
                      </a:r>
                    </a:p>
                  </a:txBody>
                  <a:tcPr marL="857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Матем</a:t>
                      </a:r>
                      <a:r>
                        <a:rPr lang="ru-RU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 marL="857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119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>
                          <a:solidFill>
                            <a:srgbClr val="11111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4б-Сидоренко Дмитрий:</a:t>
                      </a:r>
                    </a:p>
                  </a:txBody>
                  <a:tcPr marL="857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Рус.яз</a:t>
                      </a:r>
                      <a:r>
                        <a:rPr lang="ru-RU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 marL="857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7830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rgbClr val="11111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4б-Тендеткина Анна:</a:t>
                      </a:r>
                    </a:p>
                  </a:txBody>
                  <a:tcPr marL="857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Рус.яз</a:t>
                      </a:r>
                      <a:r>
                        <a:rPr lang="ru-RU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 marL="857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7830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>
                          <a:solidFill>
                            <a:srgbClr val="11111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4б-Чепурная Кристина:</a:t>
                      </a:r>
                    </a:p>
                  </a:txBody>
                  <a:tcPr marL="857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Англ.яз</a:t>
                      </a:r>
                      <a:r>
                        <a:rPr lang="ru-RU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 marL="857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1226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>
                          <a:solidFill>
                            <a:srgbClr val="11111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4б-Шепета Семен:</a:t>
                      </a:r>
                    </a:p>
                  </a:txBody>
                  <a:tcPr marL="857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Рус.яз</a:t>
                      </a:r>
                      <a:r>
                        <a:rPr lang="ru-RU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 marL="857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8467190"/>
              </p:ext>
            </p:extLst>
          </p:nvPr>
        </p:nvGraphicFramePr>
        <p:xfrm>
          <a:off x="2220031" y="6564630"/>
          <a:ext cx="6241579" cy="586740"/>
        </p:xfrm>
        <a:graphic>
          <a:graphicData uri="http://schemas.openxmlformats.org/drawingml/2006/table">
            <a:tbl>
              <a:tblPr/>
              <a:tblGrid>
                <a:gridCol w="44127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>
                          <a:solidFill>
                            <a:srgbClr val="002060"/>
                          </a:solidFill>
                          <a:effectLst/>
                        </a:rPr>
                        <a:t>Качественная </a:t>
                      </a:r>
                      <a:r>
                        <a:rPr lang="ru-RU" b="1" dirty="0" smtClean="0">
                          <a:solidFill>
                            <a:srgbClr val="002060"/>
                          </a:solidFill>
                          <a:effectLst/>
                        </a:rPr>
                        <a:t>успеваемость       46%</a:t>
                      </a:r>
                    </a:p>
                    <a:p>
                      <a:pPr algn="ctr"/>
                      <a:endParaRPr lang="ru-RU" b="1" dirty="0">
                        <a:solidFill>
                          <a:srgbClr val="002060"/>
                        </a:solidFill>
                        <a:effectLst/>
                      </a:endParaRPr>
                    </a:p>
                  </a:txBody>
                  <a:tcPr marL="38100" marR="38100" marT="19050" marB="1905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rgbClr val="002060"/>
                        </a:solidFill>
                        <a:effectLst/>
                      </a:endParaRPr>
                    </a:p>
                  </a:txBody>
                  <a:tcPr marL="38100" marR="38100" marT="19050" marB="1905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98801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10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E3051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E3051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E3051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E3051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E3051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E3051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E3051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E3051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9452</TotalTime>
  <Words>1419</Words>
  <Application>Microsoft Office PowerPoint</Application>
  <PresentationFormat>Экран (4:3)</PresentationFormat>
  <Paragraphs>653</Paragraphs>
  <Slides>34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10</vt:i4>
      </vt:variant>
      <vt:variant>
        <vt:lpstr>Заголовки слайдов</vt:lpstr>
      </vt:variant>
      <vt:variant>
        <vt:i4>34</vt:i4>
      </vt:variant>
    </vt:vector>
  </HeadingPairs>
  <TitlesOfParts>
    <vt:vector size="53" baseType="lpstr">
      <vt:lpstr>Arial</vt:lpstr>
      <vt:lpstr>Calibri</vt:lpstr>
      <vt:lpstr>Century Gothic</vt:lpstr>
      <vt:lpstr>Garamond</vt:lpstr>
      <vt:lpstr>Microsoft Sans Serif</vt:lpstr>
      <vt:lpstr>Symbol</vt:lpstr>
      <vt:lpstr>Times New Roman</vt:lpstr>
      <vt:lpstr>Wingdings</vt:lpstr>
      <vt:lpstr>Wingdings 3</vt:lpstr>
      <vt:lpstr>1_Легкий дым</vt:lpstr>
      <vt:lpstr>Тема Office</vt:lpstr>
      <vt:lpstr>Office Theme</vt:lpstr>
      <vt:lpstr>4_Office Theme</vt:lpstr>
      <vt:lpstr>5_Office Theme</vt:lpstr>
      <vt:lpstr>6_Office Theme</vt:lpstr>
      <vt:lpstr>7_Office Theme</vt:lpstr>
      <vt:lpstr>8_Office Theme</vt:lpstr>
      <vt:lpstr>9_Office Theme</vt:lpstr>
      <vt:lpstr>1_Office Theme</vt:lpstr>
      <vt:lpstr>Презентация PowerPoint</vt:lpstr>
      <vt:lpstr>Количество учащихся</vt:lpstr>
      <vt:lpstr>ФГОС ОВЗ</vt:lpstr>
      <vt:lpstr>Презентация PowerPoint</vt:lpstr>
      <vt:lpstr>Качество знаний</vt:lpstr>
      <vt:lpstr>Успеваемость и качество обучения  НОО</vt:lpstr>
      <vt:lpstr>Текущий период, 1 четверть 1-4 классы</vt:lpstr>
      <vt:lpstr>Презентация PowerPoint</vt:lpstr>
      <vt:lpstr>Презентация PowerPoint</vt:lpstr>
      <vt:lpstr>Успеваемость и качество обучения ООО</vt:lpstr>
      <vt:lpstr>Презентация PowerPoint</vt:lpstr>
      <vt:lpstr>Презентация PowerPoint</vt:lpstr>
      <vt:lpstr>Презентация PowerPoint</vt:lpstr>
      <vt:lpstr>Успеваемость и качество обучения СОО</vt:lpstr>
      <vt:lpstr>Ступень: Среднее общее  Параллель: Все  </vt:lpstr>
      <vt:lpstr>Пропуски уроков </vt:lpstr>
      <vt:lpstr>Пропуски уроков по классам без у/п</vt:lpstr>
      <vt:lpstr>Презентация PowerPoint</vt:lpstr>
      <vt:lpstr>Презентация PowerPoint</vt:lpstr>
      <vt:lpstr>Функциональная грамотность школьников в свете ФГОС: способы формирования</vt:lpstr>
      <vt:lpstr>Презентация PowerPoint</vt:lpstr>
      <vt:lpstr>Презентация PowerPoint</vt:lpstr>
      <vt:lpstr>Презентация PowerPoint</vt:lpstr>
      <vt:lpstr>Презентация PowerPoint</vt:lpstr>
      <vt:lpstr>1. Компетенции и умения читательской грамотности 2. Компетенции и умения ЕНГ 3. Компетенции математической грамотности  </vt:lpstr>
      <vt:lpstr>Сравним понятия</vt:lpstr>
      <vt:lpstr>Где использовать эти задания по ФГ?</vt:lpstr>
      <vt:lpstr>Презентация PowerPoint</vt:lpstr>
      <vt:lpstr>Что делать?</vt:lpstr>
      <vt:lpstr>Отбор и применение на уроках учебных заданий  по формированию МГ, ЕНГ и ЧГ</vt:lpstr>
      <vt:lpstr>Банк заданий по формированию ФГ</vt:lpstr>
      <vt:lpstr>Банк заданий по формированию ФГ</vt:lpstr>
      <vt:lpstr>Банк заданий по формированию ФГ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Михаил Горяйнов</dc:creator>
  <cp:lastModifiedBy>Замдиректора</cp:lastModifiedBy>
  <cp:revision>68</cp:revision>
  <dcterms:created xsi:type="dcterms:W3CDTF">2013-11-19T05:52:05Z</dcterms:created>
  <dcterms:modified xsi:type="dcterms:W3CDTF">2021-11-17T03:51:00Z</dcterms:modified>
</cp:coreProperties>
</file>