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0" r:id="rId16"/>
    <p:sldId id="272" r:id="rId17"/>
    <p:sldId id="275" r:id="rId18"/>
    <p:sldId id="276" r:id="rId19"/>
    <p:sldId id="277" r:id="rId20"/>
    <p:sldId id="278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03447BB-5D67-496B-8E87-E561075AD55C}" styleName="Темный стиль 1 —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Анализ воспитательной работы за 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полугодие </a:t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2021-2022 учебный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год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920506" y="4881093"/>
            <a:ext cx="4271493" cy="1976907"/>
          </a:xfrm>
        </p:spPr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Юркова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Н.Н.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Заместитель директора по воспитательной работе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МКОУ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«СОШ №31»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2026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8671" y="38398"/>
            <a:ext cx="8534400" cy="1507067"/>
          </a:xfrm>
        </p:spPr>
        <p:txBody>
          <a:bodyPr/>
          <a:lstStyle/>
          <a:p>
            <a:pPr algn="ctr"/>
            <a:r>
              <a:rPr lang="ru-RU" b="1" dirty="0"/>
              <a:t>Модуль «Детские общественные объединения»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8743516"/>
              </p:ext>
            </p:extLst>
          </p:nvPr>
        </p:nvGraphicFramePr>
        <p:xfrm>
          <a:off x="734096" y="1352281"/>
          <a:ext cx="10419008" cy="5213201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488880"/>
                <a:gridCol w="4465588"/>
                <a:gridCol w="2827611"/>
                <a:gridCol w="1636929"/>
              </a:tblGrid>
              <a:tr h="3563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Период 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927" marR="36927" marT="36927" marB="369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Название мероприятия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927" marR="36927" marT="36927" marB="369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Участие классов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927" marR="36927" marT="36927" marB="369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 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85" marR="7385" marT="7385" marB="7385"/>
                </a:tc>
              </a:tr>
              <a:tr h="6849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Октябрь 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927" marR="36927" marT="36927" marB="369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Акция «Мечта учителя» в рамках РДШ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927" marR="36927" marT="36927" marB="369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33425" algn="l"/>
                        </a:tabLs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Андреевских Д. Борисова А.-9б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33425" algn="l"/>
                        </a:tabLs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Сидорчук Д. -9а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927" marR="36927" marT="36927" marB="369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33425" algn="l"/>
                        </a:tabLs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85" marR="7385" marT="7385" marB="7385"/>
                </a:tc>
              </a:tr>
              <a:tr h="10450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Октябрь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927" marR="36927" marT="36927" marB="369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Акция «С днем рождения РДШ» 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927" marR="36927" marT="36927" marB="369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33425" algn="l"/>
                        </a:tabLs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Андреевских Д.-9б, Борисова А.-9б,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33425" algn="l"/>
                        </a:tabLs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Карнаухов И.-2б,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33425" algn="l"/>
                        </a:tabLs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3в,5в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33425" algn="l"/>
                        </a:tabLs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927" marR="36927" marT="36927" marB="369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33425" algn="l"/>
                        </a:tabLs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Сертификат 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85" marR="7385" marT="7385" marB="7385"/>
                </a:tc>
              </a:tr>
              <a:tr h="6558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Октябрь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927" marR="36927" marT="36927" marB="369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Открытка для РДШ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927" marR="36927" marT="36927" marB="369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33425" algn="l"/>
                        </a:tabLs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Демченко З., Демченко Г., </a:t>
                      </a:r>
                      <a:r>
                        <a:rPr lang="ru-RU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Карикова</a:t>
                      </a: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П.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927" marR="36927" marT="36927" marB="369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33425" algn="l"/>
                        </a:tabLs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Победитель 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85" marR="7385" marT="7385" marB="7385"/>
                </a:tc>
              </a:tr>
              <a:tr h="6849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Ноябрь 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927" marR="36927" marT="36927" marB="369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Акция «Завтрак для мамы» в рамках РДШ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927" marR="36927" marT="36927" marB="369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33425" algn="l"/>
                        </a:tabLs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Попова В.-5б, Седых К. -2б,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33425" algn="l"/>
                        </a:tabLst>
                      </a:pPr>
                      <a:r>
                        <a:rPr lang="ru-RU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Пличко</a:t>
                      </a: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Д. -7б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927" marR="36927" marT="36927" marB="369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33425" algn="l"/>
                        </a:tabLs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85" marR="7385" marT="7385" marB="7385"/>
                </a:tc>
              </a:tr>
              <a:tr h="2920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Ноябрь 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927" marR="36927" marT="36927" marB="369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Акция «</a:t>
                      </a:r>
                      <a:r>
                        <a:rPr lang="ru-RU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Бумбатл</a:t>
                      </a: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927" marR="36927" marT="36927" marB="369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33425" algn="l"/>
                        </a:tabLs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5в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927" marR="36927" marT="36927" marB="369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33425" algn="l"/>
                        </a:tabLs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Сертификат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85" marR="7385" marT="7385" marB="7385"/>
                </a:tc>
              </a:tr>
              <a:tr h="4885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Ноябрь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927" marR="36927" marT="36927" marB="369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Конкурс «Вид из-за парты»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927" marR="36927" marT="36927" marB="369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33425" algn="l"/>
                        </a:tabLs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Отряд ЮИД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33425" algn="l"/>
                        </a:tabLs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927" marR="36927" marT="36927" marB="369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33425" algn="l"/>
                        </a:tabLs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Грамоты 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85" marR="7385" marT="7385" marB="7385"/>
                </a:tc>
              </a:tr>
              <a:tr h="7693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Декабрь 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927" marR="36927" marT="36927" marB="369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 </a:t>
                      </a:r>
                      <a:r>
                        <a:rPr lang="ru-R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Слет РДШ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927" marR="36927" marT="36927" marB="369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33425" algn="l"/>
                        </a:tabLst>
                      </a:pPr>
                      <a:r>
                        <a:rPr lang="ru-RU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Фагина</a:t>
                      </a: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В., </a:t>
                      </a:r>
                      <a:r>
                        <a:rPr lang="ru-RU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Сидорчук</a:t>
                      </a: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Д., Борисова А.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927" marR="36927" marT="36927" marB="369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33425" algn="l"/>
                        </a:tabLs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Наградные наборы, сертификаты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85" marR="7385" marT="7385" marB="738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408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5124" y="0"/>
            <a:ext cx="10456013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Участие в интеллектуальных конкурсах и олимпиадах различных уровней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1746790"/>
              </p:ext>
            </p:extLst>
          </p:nvPr>
        </p:nvGraphicFramePr>
        <p:xfrm>
          <a:off x="425003" y="1146219"/>
          <a:ext cx="11256134" cy="525287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4604180"/>
                <a:gridCol w="2220131"/>
                <a:gridCol w="2221334"/>
                <a:gridCol w="2210489"/>
              </a:tblGrid>
              <a:tr h="257578"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Название конкурса/олимпиады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Уровень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Победители и призеры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/>
                </a:tc>
              </a:tr>
              <a:tr h="6517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Олимпиада «Безопасные дороги»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Всероссийский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4а, 4б, 3а, 2а, 2в, 5а,5в, 6а, 6б, 7а, 8в 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Сертификаты участников, дипломы 1,2,3 места 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/>
                </a:tc>
              </a:tr>
              <a:tr h="361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Олимпиада «Многовековая Югра»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Всероссийский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2в, 4б, 5в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Сетификат-3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Диплом -2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/>
                </a:tc>
              </a:tr>
              <a:tr h="361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Международный конкурс «Олимпис-2021»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Всероссийский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2в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1,2,3 места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/>
                </a:tc>
              </a:tr>
              <a:tr h="3477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Конкурс «Русская матрешка»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Всероссийский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3а, 3в, 4а, 2в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работе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/>
                </a:tc>
              </a:tr>
              <a:tr h="3477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Осенняя олимпиада по экологии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Всероссийский 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4а, 2а,2в,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Дипломы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/>
                </a:tc>
              </a:tr>
              <a:tr h="2159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Конкурс «Дары осени»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Поселковый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1в,4а,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77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Конкурс «Дары тайги»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Районный 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3б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Благодарность 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61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Олимпиада по английскому языку «Инфоурок»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Всероссийский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5а,5в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Сертификат 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/>
                </a:tc>
              </a:tr>
              <a:tr h="3477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Акция «Мост дружбы»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Всероссийская 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4б,5в, 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77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Большой этнографический диктант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Всероссийский 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5а,5в, 7а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Сертификат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/>
                </a:tc>
              </a:tr>
              <a:tr h="2159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Конкурс «Здоровое питание»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Школьный 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5б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участников 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61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Акция ко дню отца «Мой папа самый лучший»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Краевая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5б,1в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77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Большой этнографический диктант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Всероссийский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5в, 6б, 7б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Сертификат 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2950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7649433"/>
              </p:ext>
            </p:extLst>
          </p:nvPr>
        </p:nvGraphicFramePr>
        <p:xfrm>
          <a:off x="425002" y="302651"/>
          <a:ext cx="11217499" cy="617011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4588378"/>
                <a:gridCol w="2212510"/>
                <a:gridCol w="2213711"/>
                <a:gridCol w="2202900"/>
              </a:tblGrid>
              <a:tr h="347732"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Название конкурса/олимпиады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Уровень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Победители и призеры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387" marR="28387" marT="28387" marB="28387"/>
                </a:tc>
              </a:tr>
              <a:tr h="5888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День народного единства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«Стихотворный флэш-моб»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51" marR="39351" marT="39351" marB="39351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Краевая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51" marR="39351" marT="39351" marB="39351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5в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51" marR="39351" marT="39351" marB="39351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51" marR="39351" marT="39351" marB="39351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888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Олимпиада по финансовой грамотности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51" marR="39351" marT="39351" marB="3935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Всероссийский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51" marR="39351" marT="39351" marB="3935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5а, 5в,6а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6б, 7а, 7б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51" marR="39351" marT="39351" marB="3935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Сертификат 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51" marR="39351" marT="39351" marB="39351"/>
                </a:tc>
              </a:tr>
              <a:tr h="5805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Культурный марафон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51" marR="39351" marT="39351" marB="3935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Всероссийский 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51" marR="39351" marT="39351" marB="3935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5а,5в,6а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6б, 7а, 7в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51" marR="39351" marT="39351" marB="3935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Сертификат 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51" marR="39351" marT="39351" marB="39351"/>
                </a:tc>
              </a:tr>
              <a:tr h="733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Легкоатлетический кросс «Золотая осень 2021»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51" marR="39351" marT="39351" marB="39351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Районный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51" marR="39351" marT="39351" marB="39351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3-11 </a:t>
                      </a: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51" marR="39351" marT="39351" marB="39351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1место-6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2место-2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3место-1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51" marR="39351" marT="39351" marB="39351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520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Мини-футбол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51" marR="39351" marT="39351" marB="39351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Районный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51" marR="39351" marT="39351" marB="39351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6-8кл.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51" marR="39351" marT="39351" marB="39351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51" marR="39351" marT="39351" marB="39351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520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«Мы дети и мы едины»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51" marR="39351" marT="39351" marB="39351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Районный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51" marR="39351" marT="39351" marB="39351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8б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51" marR="39351" marT="39351" marB="39351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1место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51" marR="39351" marT="39351" marB="39351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805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«Урок цифра»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51" marR="39351" marT="39351" marB="3935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Всероссийский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51" marR="39351" marT="39351" marB="3935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8в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51" marR="39351" marT="39351" marB="3935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Сертификат 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51" marR="39351" marT="39351" marB="39351"/>
                </a:tc>
              </a:tr>
              <a:tr h="5294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Тест на знание конституции РФ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51" marR="39351" marT="39351" marB="3935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Всероссийский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51" marR="39351" marT="39351" marB="3935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9а,9б,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51" marR="39351" marT="39351" marB="3935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Сертификат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51" marR="39351" marT="39351" marB="39351"/>
                </a:tc>
              </a:tr>
              <a:tr h="4639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«Океан знаний»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51" marR="39351" marT="39351" marB="3935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Всероссийский 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51" marR="39351" marT="39351" marB="3935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10б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51" marR="39351" marT="39351" marB="3935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51" marR="39351" marT="39351" marB="39351"/>
                </a:tc>
              </a:tr>
              <a:tr h="4500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Конкурс видеороликов «Дары тайги»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51" marR="39351" marT="39351" marB="39351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Районный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51" marR="39351" marT="39351" marB="39351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10а - Суркова У.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51" marR="39351" marT="39351" marB="39351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51" marR="39351" marT="39351" marB="39351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888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Тест по истории Великой Отечественной войны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51" marR="39351" marT="39351" marB="3935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Всероссийский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51" marR="39351" marT="39351" marB="3935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10б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51" marR="39351" marT="39351" marB="3935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Сертификат 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51" marR="39351" marT="39351" marB="3935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2796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9520" y="-157767"/>
            <a:ext cx="8534400" cy="1507067"/>
          </a:xfrm>
        </p:spPr>
        <p:txBody>
          <a:bodyPr/>
          <a:lstStyle/>
          <a:p>
            <a:pPr algn="ctr"/>
            <a:r>
              <a:rPr lang="ru-RU" altLang="ru-RU" b="1" cap="none" dirty="0">
                <a:ln>
                  <a:noFill/>
                </a:ln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Модуль </a:t>
            </a:r>
            <a:r>
              <a:rPr lang="ru-RU" altLang="ru-RU" b="1" cap="none" dirty="0">
                <a:ln>
                  <a:noFill/>
                </a:ln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altLang="ru-RU" b="1" cap="none" dirty="0">
                <a:ln>
                  <a:noFill/>
                </a:ln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Классное руководство</a:t>
            </a:r>
            <a:r>
              <a:rPr lang="ru-RU" altLang="ru-RU" b="1" cap="none" dirty="0" smtClean="0">
                <a:ln>
                  <a:noFill/>
                </a:ln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3807056"/>
              </p:ext>
            </p:extLst>
          </p:nvPr>
        </p:nvGraphicFramePr>
        <p:xfrm>
          <a:off x="553788" y="1004553"/>
          <a:ext cx="10998557" cy="561519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515158"/>
                <a:gridCol w="3213421"/>
                <a:gridCol w="804248"/>
                <a:gridCol w="646573"/>
                <a:gridCol w="646573"/>
                <a:gridCol w="646573"/>
                <a:gridCol w="646573"/>
                <a:gridCol w="646573"/>
                <a:gridCol w="646573"/>
                <a:gridCol w="646573"/>
                <a:gridCol w="646573"/>
                <a:gridCol w="646573"/>
                <a:gridCol w="646573"/>
              </a:tblGrid>
              <a:tr h="6053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Название мероприятия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«А»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«Б»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«В»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18" marR="8218" marT="8218" marB="8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«А»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«Б»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«В»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«А»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18" marR="8218" marT="8218" marB="8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«Б»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18" marR="8218" marT="8218" marB="8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«В»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18" marR="8218" marT="8218" marB="8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«А»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18" marR="8218" marT="8218" marB="8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«Б»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</a:tr>
              <a:tr h="848744">
                <a:tc>
                  <a:txBody>
                    <a:bodyPr/>
                    <a:lstStyle/>
                    <a:p>
                      <a:pPr marL="228600" lvl="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AutoNum type="arabicPeriod"/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Квест</a:t>
                      </a: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посвященный окончанию второй Мировой войны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18" marR="8218" marT="8218" marB="8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18" marR="8218" marT="8218" marB="8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18" marR="8218" marT="8218" marB="8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18" marR="8218" marT="8218" marB="8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18" marR="8218" marT="8218" marB="8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</a:tr>
              <a:tr h="1046695">
                <a:tc>
                  <a:txBody>
                    <a:bodyPr/>
                    <a:lstStyle/>
                    <a:p>
                      <a:pPr marL="228600" lvl="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AutoNum type="arabicPeriod"/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Профилактика заболеваний в рамках пандемии </a:t>
                      </a: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COVID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-19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18" marR="8218" marT="8218" marB="8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18" marR="8218" marT="8218" marB="8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18" marR="8218" marT="8218" marB="8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18" marR="8218" marT="8218" marB="8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18" marR="8218" marT="8218" marB="8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</a:tr>
              <a:tr h="605321">
                <a:tc>
                  <a:txBody>
                    <a:bodyPr/>
                    <a:lstStyle/>
                    <a:p>
                      <a:pPr marL="228600" lvl="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AutoNum type="arabicPeriod"/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Классные часы по ПДД и ППБ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18" marR="8218" marT="8218" marB="8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18" marR="8218" marT="8218" marB="8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18" marR="8218" marT="8218" marB="8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18" marR="8218" marT="8218" marB="8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18" marR="8218" marT="8218" marB="8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</a:tr>
              <a:tr h="811620">
                <a:tc>
                  <a:txBody>
                    <a:bodyPr/>
                    <a:lstStyle/>
                    <a:p>
                      <a:pPr marL="228600" lvl="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AutoNum type="arabicPeriod"/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Новогодний </a:t>
                      </a:r>
                      <a:r>
                        <a:rPr lang="ru-RU" sz="16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квест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«Найди Деда Мороза»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18" marR="8218" marT="8218" marB="8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 b="1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18" marR="8218" marT="8218" marB="8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18" marR="8218" marT="8218" marB="8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18" marR="8218" marT="8218" marB="8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18" marR="8218" marT="8218" marB="8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 b="1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</a:tr>
              <a:tr h="605321">
                <a:tc>
                  <a:txBody>
                    <a:bodyPr/>
                    <a:lstStyle/>
                    <a:p>
                      <a:pPr marL="228600" lvl="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AutoNum type="arabicPeriod"/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«Безопасный новый год»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18" marR="8218" marT="8218" marB="8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18" marR="8218" marT="8218" marB="8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18" marR="8218" marT="8218" marB="8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18" marR="8218" marT="8218" marB="8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18" marR="8218" marT="8218" marB="8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</a:tr>
              <a:tr h="1092168">
                <a:tc>
                  <a:txBody>
                    <a:bodyPr/>
                    <a:lstStyle/>
                    <a:p>
                      <a:pPr marL="228600" lvl="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AutoNum type="arabicPeriod"/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Классные часы по календарному плану классных руководителей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18" marR="8218" marT="8218" marB="8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18" marR="8218" marT="8218" marB="8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18" marR="8218" marT="8218" marB="8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18" marR="8218" marT="8218" marB="8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18" marR="8218" marT="8218" marB="8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092" marR="41092" marT="41092" marB="4109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85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2874501"/>
              </p:ext>
            </p:extLst>
          </p:nvPr>
        </p:nvGraphicFramePr>
        <p:xfrm>
          <a:off x="528037" y="489397"/>
          <a:ext cx="10934160" cy="6104587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44916"/>
                <a:gridCol w="2567223"/>
                <a:gridCol w="802185"/>
                <a:gridCol w="802185"/>
                <a:gridCol w="644916"/>
                <a:gridCol w="801054"/>
                <a:gridCol w="644916"/>
                <a:gridCol w="802185"/>
                <a:gridCol w="644916"/>
                <a:gridCol w="644916"/>
                <a:gridCol w="644916"/>
                <a:gridCol w="644916"/>
                <a:gridCol w="644916"/>
              </a:tblGrid>
              <a:tr h="627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Название мероприятия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«А»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«Б»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«В»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«А»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«Б»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«А»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«Б»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16" marR="7516" marT="7516" marB="751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«В»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16" marR="7516" marT="7516" marB="751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«А»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16" marR="7516" marT="7516" marB="751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«Б»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16" marR="7516" marT="7516" marB="751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«В»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16" marR="7516" marT="7516" marB="7516"/>
                </a:tc>
              </a:tr>
              <a:tr h="87920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</a:pP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Классный час в рамках Недели безопасности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16" marR="7516" marT="7516" marB="751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16" marR="7516" marT="7516" marB="751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16" marR="7516" marT="7516" marB="751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16" marR="7516" marT="7516" marB="751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16" marR="7516" marT="7516" marB="7516"/>
                </a:tc>
              </a:tr>
              <a:tr h="113136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</a:pP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Классный час «Мое здоровье. Как уберечься от </a:t>
                      </a:r>
                      <a:r>
                        <a:rPr lang="ru-RU" sz="16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коронавируса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 b="1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 b="1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 b="1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 b="1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 b="1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16" marR="7516" marT="7516" marB="751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16" marR="7516" marT="7516" marB="751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16" marR="7516" marT="7516" marB="751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16" marR="7516" marT="7516" marB="751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16" marR="7516" marT="7516" marB="7516"/>
                </a:tc>
              </a:tr>
              <a:tr h="87920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</a:pP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Всероссийский экологический диктант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 b="1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16" marR="7516" marT="7516" marB="751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16" marR="7516" marT="7516" marB="751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16" marR="7516" marT="7516" marB="751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16" marR="7516" marT="7516" marB="751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16" marR="7516" marT="7516" marB="7516"/>
                </a:tc>
              </a:tr>
              <a:tr h="113136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</a:pP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Классные часы по календарному плану классных руководителей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16" marR="7516" marT="7516" marB="751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16" marR="7516" marT="7516" marB="751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16" marR="7516" marT="7516" marB="751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16" marR="7516" marT="7516" marB="751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16" marR="7516" marT="7516" marB="7516"/>
                </a:tc>
              </a:tr>
              <a:tr h="62704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</a:pP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Акция «Береги учебник»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16" marR="7516" marT="7516" marB="751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16" marR="7516" marT="7516" marB="751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16" marR="7516" marT="7516" marB="751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16" marR="7516" marT="7516" marB="751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16" marR="7516" marT="7516" marB="7516"/>
                </a:tc>
              </a:tr>
              <a:tr h="82934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</a:pP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Новогодняя игровая программа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580" marR="37580" marT="37580" marB="37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16" marR="7516" marT="7516" marB="751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16" marR="7516" marT="7516" marB="751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16" marR="7516" marT="7516" marB="751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16" marR="7516" marT="7516" marB="751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16" marR="7516" marT="7516" marB="751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893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7403411"/>
              </p:ext>
            </p:extLst>
          </p:nvPr>
        </p:nvGraphicFramePr>
        <p:xfrm>
          <a:off x="759854" y="798491"/>
          <a:ext cx="10625071" cy="5331853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4311991"/>
                <a:gridCol w="1185358"/>
                <a:gridCol w="1186754"/>
                <a:gridCol w="1383382"/>
                <a:gridCol w="1186754"/>
                <a:gridCol w="1370832"/>
              </a:tblGrid>
              <a:tr h="635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Название мероприятия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92" marR="46492" marT="46492" marB="464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 «А»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92" marR="46492" marT="46492" marB="464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 «Б»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92" marR="46492" marT="46492" marB="464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 «А»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92" marR="46492" marT="46492" marB="464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 «Б»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92" marR="46492" marT="46492" marB="464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 «А»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92" marR="46492" marT="46492" marB="46492"/>
                </a:tc>
              </a:tr>
              <a:tr h="13454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effectLst/>
                        </a:rPr>
                        <a:t>Классные часы, посвященные дню окончания Второй мировой войны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92" marR="46492" marT="46492" marB="464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+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92" marR="46492" marT="46492" marB="464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+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92" marR="46492" marT="46492" marB="464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92" marR="46492" marT="46492" marB="464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92" marR="46492" marT="46492" marB="464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92" marR="46492" marT="46492" marB="46492"/>
                </a:tc>
              </a:tr>
              <a:tr h="7349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effectLst/>
                        </a:rPr>
                        <a:t>Классный час в рамках Недели безопасности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92" marR="46492" marT="46492" marB="464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+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92" marR="46492" marT="46492" marB="464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+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92" marR="46492" marT="46492" marB="464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92" marR="46492" marT="46492" marB="464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92" marR="46492" marT="46492" marB="464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92" marR="46492" marT="46492" marB="46492"/>
                </a:tc>
              </a:tr>
              <a:tr h="10401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Классный час «Мое здоровье. Как уберечься от </a:t>
                      </a:r>
                      <a:r>
                        <a:rPr lang="ru-RU" sz="1600" b="1" dirty="0" err="1">
                          <a:effectLst/>
                        </a:rPr>
                        <a:t>коронавируса</a:t>
                      </a:r>
                      <a:r>
                        <a:rPr lang="ru-RU" sz="1600" b="1" dirty="0">
                          <a:effectLst/>
                        </a:rPr>
                        <a:t>»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92" marR="46492" marT="46492" marB="464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92" marR="46492" marT="46492" marB="464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+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92" marR="46492" marT="46492" marB="464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92" marR="46492" marT="46492" marB="464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92" marR="46492" marT="46492" marB="464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92" marR="46492" marT="46492" marB="46492"/>
                </a:tc>
              </a:tr>
              <a:tr h="4296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Добрые уроки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92" marR="46492" marT="46492" marB="464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+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92" marR="46492" marT="46492" marB="464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+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92" marR="46492" marT="46492" marB="464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92" marR="46492" marT="46492" marB="464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92" marR="46492" marT="46492" marB="464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92" marR="46492" marT="46492" marB="46492"/>
                </a:tc>
              </a:tr>
              <a:tr h="11463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Классные часы по календарному плану классных руководителей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92" marR="46492" marT="46492" marB="464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+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92" marR="46492" marT="46492" marB="464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+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92" marR="46492" marT="46492" marB="464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+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92" marR="46492" marT="46492" marB="464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+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92" marR="46492" marT="46492" marB="464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+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92" marR="46492" marT="46492" marB="4649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214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8460" y="0"/>
            <a:ext cx="8534400" cy="1507067"/>
          </a:xfrm>
        </p:spPr>
        <p:txBody>
          <a:bodyPr/>
          <a:lstStyle/>
          <a:p>
            <a:pPr lvl="0" algn="ctr" defTabSz="914400" eaLnBrk="0" fontAlgn="base" hangingPunct="0">
              <a:spcAft>
                <a:spcPct val="0"/>
              </a:spcAft>
            </a:pPr>
            <a:r>
              <a:rPr lang="ru-RU" altLang="ru-RU" b="1" u="sng" cap="none" dirty="0">
                <a:ln>
                  <a:noFill/>
                </a:ln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Проектная работа классов</a:t>
            </a:r>
            <a:r>
              <a:rPr lang="ru-RU" altLang="ru-RU" sz="3200" u="sng" cap="none" dirty="0">
                <a:ln>
                  <a:noFill/>
                </a:ln>
              </a:rPr>
              <a:t/>
            </a:r>
            <a:br>
              <a:rPr lang="ru-RU" altLang="ru-RU" sz="3200" u="sng" cap="none" dirty="0">
                <a:ln>
                  <a:noFill/>
                </a:ln>
              </a:rPr>
            </a:br>
            <a:endParaRPr lang="ru-RU" altLang="ru-RU" sz="4800" u="sng" cap="none" dirty="0">
              <a:ln>
                <a:noFill/>
              </a:ln>
              <a:latin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2232463"/>
              </p:ext>
            </p:extLst>
          </p:nvPr>
        </p:nvGraphicFramePr>
        <p:xfrm>
          <a:off x="1068947" y="1197736"/>
          <a:ext cx="8731876" cy="4496340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3130980"/>
                <a:gridCol w="1929868"/>
                <a:gridCol w="1339951"/>
                <a:gridCol w="2331077"/>
              </a:tblGrid>
              <a:tr h="7469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Название проектной работы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 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участников 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Сроки реализации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</a:tr>
              <a:tr h="4897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Путешествие письма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1в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Ноябрь-март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</a:tr>
              <a:tr h="8023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«Числа вокруг нас»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1в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Октябрь(стенгазета)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</a:tr>
              <a:tr h="8191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«Моя мама самая лучшая»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1в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Ноябрь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</a:tr>
              <a:tr h="8191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«Орфограммы на фантиках»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2а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Ноябрь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</a:tr>
              <a:tr h="8191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Родной край часть большой страны»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4а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Ноябрь-декабрь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32759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5435" y="-67734"/>
            <a:ext cx="8534400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Реализация </a:t>
            </a:r>
            <a:r>
              <a:rPr lang="ru-RU" b="1" dirty="0" smtClean="0"/>
              <a:t>модуля</a:t>
            </a:r>
            <a:br>
              <a:rPr lang="ru-RU" b="1" dirty="0" smtClean="0"/>
            </a:br>
            <a:r>
              <a:rPr lang="ru-RU" b="1" dirty="0"/>
              <a:t> «Курсы внеурочной деятельности»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8983176"/>
              </p:ext>
            </p:extLst>
          </p:nvPr>
        </p:nvGraphicFramePr>
        <p:xfrm>
          <a:off x="605306" y="1205031"/>
          <a:ext cx="10831133" cy="554349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609859"/>
                <a:gridCol w="3064664"/>
                <a:gridCol w="2015768"/>
                <a:gridCol w="2070421"/>
                <a:gridCol w="2070421"/>
              </a:tblGrid>
              <a:tr h="573638"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Направление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Название курса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Ф. И. О. педагога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Классы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Общее количество обучающихся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</a:tr>
              <a:tr h="215214">
                <a:tc rowSpan="4"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социально-гуманитарное</a:t>
                      </a:r>
                      <a:endParaRPr lang="ru-RU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Семья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Капкаева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А.Т.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7б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</a:tr>
              <a:tr h="3749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Волонтерское движение «Дорога добра»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Кравцова Н.Н.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6-11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</a:tr>
              <a:tr h="2152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Лидер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Кравцова Н.Н.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7-11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</a:tr>
              <a:tr h="7313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Юные инспектора движения</a:t>
                      </a:r>
                    </a:p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Группы в ДОУ «Радуга»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Кадырова А.Г.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4-6</a:t>
                      </a:r>
                    </a:p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Подготовит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группы в ДОУ «Радуга»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</a:tr>
              <a:tr h="344446">
                <a:tc rowSpan="2"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физкультурно-спортивное</a:t>
                      </a:r>
                      <a:endParaRPr lang="ru-RU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Баскетбол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Скалецкая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А.В.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6-11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</a:tr>
              <a:tr h="3749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Волейбол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Айтмухамбетова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С.А.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6-11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16/14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</a:tr>
              <a:tr h="344446"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техническое</a:t>
                      </a:r>
                      <a:endParaRPr lang="ru-RU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Робототехника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Седых А.Г.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1, 6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</a:tr>
              <a:tr h="307932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художественное </a:t>
                      </a:r>
                      <a:endParaRPr lang="ru-RU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Ритмика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Бзенко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Ю.Д.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Дети ОВЗ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</a:tr>
              <a:tr h="3079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Живое слово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Казанцева Ю.А.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</a:tr>
              <a:tr h="3079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Театральная мозаика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Доржиева В.А.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</a:tr>
              <a:tr h="3465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Классика на сцене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Внукова Т.Ф.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10/11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</a:tr>
              <a:tr h="8757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естественнонаучное </a:t>
                      </a: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Основы финансовой грамотности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Фагина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Л.В.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19/15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659" marR="28659" marT="28659" marB="28659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16231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848" y="244699"/>
            <a:ext cx="8575698" cy="1416915"/>
          </a:xfrm>
        </p:spPr>
        <p:txBody>
          <a:bodyPr>
            <a:noAutofit/>
          </a:bodyPr>
          <a:lstStyle/>
          <a:p>
            <a:r>
              <a:rPr lang="ru-RU" sz="2400" dirty="0"/>
              <a:t>Вывод: наиболее активно принимали участие в школьных мероприятиях обучающиеся следующих классов: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4059" y="1532586"/>
            <a:ext cx="10687833" cy="503265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sz="2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1в </a:t>
            </a:r>
            <a:r>
              <a:rPr lang="ru-RU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класс, классный руководитель Седых А.Г.;</a:t>
            </a:r>
          </a:p>
          <a:p>
            <a:pPr lvl="0"/>
            <a:r>
              <a:rPr lang="ru-RU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4а класс, классный руководитель Карнаухова М.М.;</a:t>
            </a:r>
          </a:p>
          <a:p>
            <a:pPr lvl="0"/>
            <a:r>
              <a:rPr lang="ru-RU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5в класс, классный руководитель Миллер Н.А.;</a:t>
            </a:r>
          </a:p>
          <a:p>
            <a:r>
              <a:rPr lang="ru-RU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/>
            <a:r>
              <a:rPr lang="ru-RU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4б класс, классный руководитель Тищенко О.Ф.;</a:t>
            </a:r>
          </a:p>
          <a:p>
            <a:pPr lvl="0"/>
            <a:r>
              <a:rPr lang="ru-RU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9б класс, классный руководитель Казанцева Ю.А.;</a:t>
            </a:r>
          </a:p>
          <a:p>
            <a:r>
              <a:rPr lang="ru-RU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/>
            <a:r>
              <a:rPr lang="ru-RU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2в класс, классный руководитель Кулагина С.Г.;</a:t>
            </a:r>
          </a:p>
          <a:p>
            <a:pPr lvl="0"/>
            <a:r>
              <a:rPr lang="ru-RU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3а класс, классный руководитель Кулагина С.Г.;</a:t>
            </a:r>
          </a:p>
          <a:p>
            <a:pPr lvl="0"/>
            <a:r>
              <a:rPr lang="ru-RU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8б класс, классный руководитель Тихонова Н.В.;</a:t>
            </a:r>
          </a:p>
          <a:p>
            <a:pPr lvl="0"/>
            <a:r>
              <a:rPr lang="ru-RU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8в класс, классный руководитель Макарова В.С.;</a:t>
            </a:r>
          </a:p>
          <a:p>
            <a:r>
              <a:rPr lang="ru-RU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/>
            <a:r>
              <a:rPr lang="ru-RU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2а класс, классный руководитель </a:t>
            </a:r>
            <a:r>
              <a:rPr lang="ru-RU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Кутугина</a:t>
            </a:r>
            <a:r>
              <a:rPr lang="ru-RU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Н.Н;</a:t>
            </a:r>
          </a:p>
          <a:p>
            <a:pPr lvl="0"/>
            <a:r>
              <a:rPr lang="ru-RU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2б класс, классный руководитель Русина О.А.;</a:t>
            </a:r>
          </a:p>
          <a:p>
            <a:pPr lvl="0"/>
            <a:r>
              <a:rPr lang="ru-RU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3б класс, классный руководитель Власова Н.В.;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44542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0121" y="95636"/>
            <a:ext cx="8534400" cy="1507067"/>
          </a:xfrm>
        </p:spPr>
        <p:txBody>
          <a:bodyPr/>
          <a:lstStyle/>
          <a:p>
            <a:pPr algn="ctr"/>
            <a:r>
              <a:rPr lang="ru-RU" b="1" dirty="0"/>
              <a:t>Выводы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9397" y="850006"/>
            <a:ext cx="10805375" cy="5847008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Воспитательные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мероприятия соответствуют поставленным целям и задачам рабочей программы воспитания. </a:t>
            </a:r>
          </a:p>
          <a:p>
            <a:pPr lvl="0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Обучающиеся школы принимают участие в классных мероприятиях, в акциях, конкурсах и олимпиадах школьного, районного, краевого и всероссийского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уровней.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Внеурочная деятельность ведется согласно модулю «Курсы внеурочной деятельности» по расписанию занятий. Посещаемость занятий внеурочной деятельности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хорошая.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с обучающимися группы риска и их родителями осуществляется в рамках модуля «Классное руководство» классными руководителями совместно с администрацией в полном объеме.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Родительские собрания проводятся согласно модулю «Работа с родителями» и планам воспитательной работы в классах. В дистанционном и очном форматах. Индивидуальная работа с родителями осуществляется по мере необходимости.</a:t>
            </a:r>
          </a:p>
          <a:p>
            <a:pPr lvl="0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Реализация рабочей программы воспитания осуществляется в соответствии с календарными планами воспитательной работы по уровням образования. </a:t>
            </a:r>
          </a:p>
        </p:txBody>
      </p:sp>
    </p:spTree>
    <p:extLst>
      <p:ext uri="{BB962C8B-B14F-4D97-AF65-F5344CB8AC3E}">
        <p14:creationId xmlns:p14="http://schemas.microsoft.com/office/powerpoint/2010/main" val="356671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2734" y="592428"/>
            <a:ext cx="8847784" cy="60015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Общая цель воспитания – личностное развитие школьников, проявляющееся: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в усвоении ими знаний основных норм, которые общество выработало на основе этих ценностей (то есть, в усвоении ими социально значимых знаний); 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в развитии их позитивных отношений к этим общественным ценностям (то есть в развитии их социально значимых отношений);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в приобретении ими соответствующего этим ценностям опыта поведения, опыта применения сформированных знаний и отношений на практике (то есть в приобретении ими опыта осуществления социально значимых дел).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86279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3248" y="399245"/>
            <a:ext cx="8601456" cy="1056067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Рекомендации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3639" y="515155"/>
            <a:ext cx="10560675" cy="63428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руководителям: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активизировать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воспитательную работу в классах</a:t>
            </a:r>
            <a:r>
              <a:rPr lang="ru-RU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ru-RU" b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стимулировать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участие детей в классных и школьных мероприятиях, конкурсах, олимпиадах;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привлекать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родительскую общественность для участия в школьных традиционных мероприятиях, 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профориентационных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классных часах;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привлекать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родителей к посещению родительских собраний;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вовлекать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учащихся в деятельность Российского движения школьников, через свою вовлеченность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активизировать работу ученического самоуправления через привлечение ребят, состоящих в составе классного самоуправления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60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9664" y="312312"/>
            <a:ext cx="10623440" cy="633318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сновные задачи:</a:t>
            </a:r>
            <a:endParaRPr lang="ru-RU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реализовывать воспитательные возможности общешкольных ключевых дел, поддерживать традиции их коллективного планирования, организации, проведения и анализа в школьном сообществе;</a:t>
            </a:r>
          </a:p>
          <a:p>
            <a:pPr lvl="0"/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реализовывать потенциал классного руководства в воспитании школьников, поддерживать активное участие классных сообществ в жизни школы;</a:t>
            </a:r>
          </a:p>
          <a:p>
            <a:pPr lvl="0"/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вовлекать школьников в кружки, секции, клубы и иные объединения, работающие по школьным программам внеурочной деятельности, реализовывать их воспитательные возможности;</a:t>
            </a:r>
          </a:p>
          <a:p>
            <a:pPr lvl="0"/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использовать в воспитании детей возможности школьного урока, поддерживать использование на уроках интерактивных форм занятий с учащимися; </a:t>
            </a:r>
          </a:p>
          <a:p>
            <a:pPr lvl="0"/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инициировать и поддерживать ученическое самоуправление – как на уровне школы, так и на уровне классных сообществ; </a:t>
            </a:r>
          </a:p>
          <a:p>
            <a:pPr lvl="0"/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поддерживать деятельность функционирующих на базе школы детских общественных объединений и организаций;</a:t>
            </a:r>
          </a:p>
          <a:p>
            <a:pPr lvl="0"/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организовывать для школьников </a:t>
            </a:r>
            <a:r>
              <a:rPr lang="ru-RU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экскурсии, </a:t>
            </a:r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походы и реализовывать их воспитательный потенциал;</a:t>
            </a:r>
          </a:p>
          <a:p>
            <a:pPr lvl="0"/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организовывать </a:t>
            </a:r>
            <a:r>
              <a:rPr lang="ru-RU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профориентационную</a:t>
            </a:r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работу со школьниками;</a:t>
            </a:r>
          </a:p>
          <a:p>
            <a:pPr lvl="0"/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развивать предметно-эстетическую среду школы и реализовывать ее воспитательные возможности;</a:t>
            </a:r>
          </a:p>
          <a:p>
            <a:pPr lvl="0"/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организовать работу с семьями школьников, их родителями или законными представителями, направленную на совместное решение проблем личностного развития детей</a:t>
            </a:r>
            <a:r>
              <a:rPr lang="ru-RU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908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726" y="-141668"/>
            <a:ext cx="10365861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Модуль «Ключевые общешкольные дела»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2757144"/>
              </p:ext>
            </p:extLst>
          </p:nvPr>
        </p:nvGraphicFramePr>
        <p:xfrm>
          <a:off x="425004" y="753533"/>
          <a:ext cx="11256134" cy="596455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38232"/>
                <a:gridCol w="2059689"/>
                <a:gridCol w="2558213"/>
              </a:tblGrid>
              <a:tr h="3348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Название мероприятия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3" marR="25403" marT="25403" marB="2540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Участие классов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3" marR="25403" marT="25403" marB="2540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Примечание 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3" marR="25403" marT="25403" marB="25403"/>
                </a:tc>
              </a:tr>
              <a:tr h="3230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Торжественная линейка «День знаний»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3" marR="25403" marT="25403" marB="2540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1-е, 9-е,11 классы.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3" marR="25403" marT="25403" marB="2540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3" marR="25403" marT="25403" marB="25403"/>
                </a:tc>
              </a:tr>
              <a:tr h="5873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Акция «Вместе всей семьей»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3" marR="25403" marT="25403" marB="2540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1в,2б.2в,3б, 3в,5в, 4а,7б,8а,8в,9а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3" marR="25403" marT="25403" marB="2540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3" marR="25403" marT="25403" marB="25403"/>
                </a:tc>
              </a:tr>
              <a:tr h="5873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5000 шагов к твоему здоровью в рамках акции «Вместе всей семьей»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3" marR="25403" marT="25403" marB="2540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9б, 8а,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3" marR="25403" marT="25403" marB="2540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3" marR="25403" marT="25403" marB="25403"/>
                </a:tc>
              </a:tr>
              <a:tr h="3230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Учебная пожарная тревога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3" marR="25403" marT="25403" marB="2540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1-4кл.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3" marR="25403" marT="25403" marB="2540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3" marR="25403" marT="25403" marB="25403"/>
                </a:tc>
              </a:tr>
              <a:tr h="3230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Видео поздравления «День учителя» 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3" marR="25403" marT="25403" marB="2540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3а, 1б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3" marR="25403" marT="25403" marB="2540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3" marR="25403" marT="25403" marB="25403"/>
                </a:tc>
              </a:tr>
              <a:tr h="3230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Создание фотозоны ко дню учителя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3" marR="25403" marT="25403" marB="2540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10б, 11а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3" marR="25403" marT="25403" marB="2540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3" marR="25403" marT="25403" marB="25403"/>
                </a:tc>
              </a:tr>
              <a:tr h="8834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Игра «Лапта» ко дню учителя команда учителей и учеников.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3" marR="25403" marT="25403" marB="2540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6б,11а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3" marR="25403" marT="25403" marB="2540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Мунько</a:t>
                      </a:r>
                      <a:r>
                        <a:rPr lang="ru-RU" sz="1600" dirty="0">
                          <a:effectLst/>
                        </a:rPr>
                        <a:t> Т.В., </a:t>
                      </a:r>
                      <a:r>
                        <a:rPr lang="ru-RU" sz="1600" dirty="0" err="1">
                          <a:effectLst/>
                        </a:rPr>
                        <a:t>Савватеева</a:t>
                      </a:r>
                      <a:r>
                        <a:rPr lang="ru-RU" sz="1600" dirty="0">
                          <a:effectLst/>
                        </a:rPr>
                        <a:t> О.Я. </a:t>
                      </a:r>
                      <a:endParaRPr lang="ru-RU" sz="16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Кравцова </a:t>
                      </a:r>
                      <a:r>
                        <a:rPr lang="ru-RU" sz="1600" dirty="0">
                          <a:effectLst/>
                        </a:rPr>
                        <a:t>Н.Н., </a:t>
                      </a:r>
                      <a:r>
                        <a:rPr lang="ru-RU" sz="1600" dirty="0" err="1">
                          <a:effectLst/>
                        </a:rPr>
                        <a:t>Скалецкая</a:t>
                      </a:r>
                      <a:r>
                        <a:rPr lang="ru-RU" sz="1600" dirty="0">
                          <a:effectLst/>
                        </a:rPr>
                        <a:t> А.В., </a:t>
                      </a:r>
                      <a:r>
                        <a:rPr lang="ru-RU" sz="1600" dirty="0" err="1">
                          <a:effectLst/>
                        </a:rPr>
                        <a:t>Евтенко</a:t>
                      </a:r>
                      <a:r>
                        <a:rPr lang="ru-RU" sz="1600" dirty="0">
                          <a:effectLst/>
                        </a:rPr>
                        <a:t> С.В.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3" marR="25403" marT="25403" marB="25403"/>
                </a:tc>
              </a:tr>
              <a:tr h="5873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Торжественный концерт, посвященный «Дню учителя и 30-летию школы</a:t>
                      </a:r>
                      <a:r>
                        <a:rPr lang="ru-RU" sz="1600" dirty="0" smtClean="0">
                          <a:effectLst/>
                        </a:rPr>
                        <a:t>»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403" marR="25403" marT="25403" marB="2540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2б,10б,9б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3" marR="25403" marT="25403" marB="2540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3" marR="25403" marT="25403" marB="25403"/>
                </a:tc>
              </a:tr>
              <a:tr h="3230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Необыкновенный букет для школы 30 лет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3" marR="25403" marT="25403" marB="2540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1в, 3а,3в,1б, 4а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3" marR="25403" marT="25403" marB="2540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3" marR="25403" marT="25403" marB="25403"/>
                </a:tc>
              </a:tr>
              <a:tr h="3230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Сдача норм ГТО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3" marR="25403" marT="25403" marB="2540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5-11кл.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3" marR="25403" marT="25403" marB="2540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3" marR="25403" marT="25403" marB="25403"/>
                </a:tc>
              </a:tr>
              <a:tr h="5738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Общешкольная зарядка к 83-летию ПК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3" marR="25403" marT="25403" marB="2540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1-8кл.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3" marR="25403" marT="25403" marB="2540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Проведение ДК «Металлург»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3" marR="25403" marT="25403" marB="2540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283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4695065"/>
              </p:ext>
            </p:extLst>
          </p:nvPr>
        </p:nvGraphicFramePr>
        <p:xfrm>
          <a:off x="528034" y="75354"/>
          <a:ext cx="11204619" cy="6483446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144747"/>
                <a:gridCol w="3066426"/>
                <a:gridCol w="1993446"/>
              </a:tblGrid>
              <a:tr h="3367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Название мероприятия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3" marR="25403" marT="25403" marB="2540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Участие классов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3" marR="25403" marT="25403" marB="2540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Примечание 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3" marR="25403" marT="25403" marB="25403"/>
                </a:tc>
              </a:tr>
              <a:tr h="6334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Акция «Покорми птиц зимой»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2б,1б,3б,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</a:tr>
              <a:tr h="6334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«День матери» песни, стихи и рисунки.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3а, 2в,5в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625" marR="47625" marT="47625" marB="47625"/>
                </a:tc>
              </a:tr>
              <a:tr h="7714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рамках акции «Вместе мы сможем все» благотворительная ярмарка «Твори добро»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3а,3в, 1б,1а, 4б, 2а, 5а,5б,5в, 7в, 8а,8б,9б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Районная 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</a:tr>
              <a:tr h="12071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Участие в спортивной школьной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спартакиаде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Первенство по ОФП (октябрь)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Первенство по пионерболу (ноябрь)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Первенство по волейболу (декабрь)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5-11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Школьный 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</a:tr>
              <a:tr h="5601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Победный сентябрь «Вахта-памяти»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9а,9б,10а, 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10б,11а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Поселковый 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</a:tr>
              <a:tr h="6016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Фестиваль «День Тигра»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5в,8а,8в,9б,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Районный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</a:tr>
              <a:tr h="4644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Выставка-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квест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«Магия Поттера»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1-5кл.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</a:tr>
              <a:tr h="5968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Новогодний утренник для детей ОВЗ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Дети ОВЗ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Бондаренко Н.И., </a:t>
                      </a: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Бзенко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Ю.Д.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</a:tr>
              <a:tr h="554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Новогодние мероприятия на базе ДК «Металлург»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1-10кл.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1726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81" y="0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Модуль «Экскурсии, походы»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4650196"/>
              </p:ext>
            </p:extLst>
          </p:nvPr>
        </p:nvGraphicFramePr>
        <p:xfrm>
          <a:off x="581181" y="914401"/>
          <a:ext cx="10507529" cy="5705341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736547"/>
                <a:gridCol w="5464240"/>
                <a:gridCol w="3306742"/>
              </a:tblGrid>
              <a:tr h="4844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Период 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Название мероприятия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Участие классов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</a:tr>
              <a:tr h="10420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Сентябрь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Экскурсия в ДДТ «Улыбка» «В мастерского Деда Мороза», «День рожденья новогодней гирлянды»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1а(совместно с родителями), 1в,2б (2 посещения), 3б, 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</a:tr>
              <a:tr h="4189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Сентябрь 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Поход в кино ДК «Металлург»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33425" algn="l"/>
                        </a:tabLst>
                      </a:pPr>
                      <a:r>
                        <a:rPr lang="ru-RU" sz="1600" b="1">
                          <a:effectLst/>
                        </a:rPr>
                        <a:t>1в,4а, 4б,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</a:tr>
              <a:tr h="4189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Сентябрь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Экскурсия в музей поселка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1б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</a:tr>
              <a:tr h="4189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Сентябрь 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Экскурсия по школе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1в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</a:tr>
              <a:tr h="10420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Сентябрь 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Поход на природу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2а (совместно с родителями)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10б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</a:tr>
              <a:tr h="7305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Октябрь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Экскурсия в лес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1б (сбор природного материала)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</a:tr>
              <a:tr h="4189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Октябрь 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Просмотр кино ДК «Металлург»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2в, 3а, 5б, 6б,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</a:tr>
              <a:tr h="7305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Октябрь 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ДК «</a:t>
                      </a:r>
                      <a:r>
                        <a:rPr lang="ru-RU" sz="1600" b="1" dirty="0" smtClean="0">
                          <a:effectLst/>
                        </a:rPr>
                        <a:t>Металлург</a:t>
                      </a:r>
                      <a:r>
                        <a:rPr lang="ru-RU" sz="1600" b="1" baseline="0" dirty="0" smtClean="0">
                          <a:effectLst/>
                        </a:rPr>
                        <a:t>» «</a:t>
                      </a:r>
                      <a:r>
                        <a:rPr lang="ru-RU" sz="1600" b="1" dirty="0" smtClean="0">
                          <a:effectLst/>
                        </a:rPr>
                        <a:t>Свет </a:t>
                      </a:r>
                      <a:r>
                        <a:rPr lang="ru-RU" sz="1600" b="1" dirty="0">
                          <a:effectLst/>
                        </a:rPr>
                        <a:t>и представление»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4б, 5а,5б,5в, 7а,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7410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9339911"/>
              </p:ext>
            </p:extLst>
          </p:nvPr>
        </p:nvGraphicFramePr>
        <p:xfrm>
          <a:off x="605307" y="528037"/>
          <a:ext cx="9968247" cy="597579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647421"/>
                <a:gridCol w="5183797"/>
                <a:gridCol w="3137029"/>
              </a:tblGrid>
              <a:tr h="5386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Период 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Название мероприятия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Участие классов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</a:tr>
              <a:tr h="5386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Октябрь 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ДК «Металлург» «Морская вечеринка»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5а,5б, 5в, 6а, 6б, 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</a:tr>
              <a:tr h="538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Октябрь 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ДК «Металлург» 83 г. Приморскому краю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5б, 5в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</a:tr>
              <a:tr h="9142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Октябрь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Поселковая библиотека «Мир не узнаешь, не зная края своего»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6а, 6б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</a:tr>
              <a:tr h="538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Октябрь 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Берег реки Уссурка п. Восток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9а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</a:tr>
              <a:tr h="9142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Ноябрь 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ДК «Металлург» мероприятие «Зов джунглей»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3б,4б,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</a:tr>
              <a:tr h="538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Ноябрь 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Выставка «Магия Поттера»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1,а,б,в,2а.б,в,3а,б,в, 4а,б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</a:tr>
              <a:tr h="9142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Декабрь 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Экскурсия в ДДТ «Улыбка» «Новогодние сюрпризы»»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4а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</a:tr>
              <a:tr h="538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Декабрь 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Лесоперерабатывающий цех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8б,11а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2425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522" y="0"/>
            <a:ext cx="8534400" cy="1507067"/>
          </a:xfrm>
        </p:spPr>
        <p:txBody>
          <a:bodyPr/>
          <a:lstStyle/>
          <a:p>
            <a:pPr algn="ctr"/>
            <a:r>
              <a:rPr lang="ru-RU" b="1" dirty="0"/>
              <a:t>Модуль «Самоуправление»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9419594"/>
              </p:ext>
            </p:extLst>
          </p:nvPr>
        </p:nvGraphicFramePr>
        <p:xfrm>
          <a:off x="566672" y="850004"/>
          <a:ext cx="10625070" cy="5863199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184855"/>
                <a:gridCol w="5660565"/>
                <a:gridCol w="3779650"/>
              </a:tblGrid>
              <a:tr h="3691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Период 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218" marR="34218" marT="34218" marB="34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Название мероприятия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218" marR="34218" marT="34218" marB="34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Участие классов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218" marR="34218" marT="34218" marB="34218"/>
                </a:tc>
              </a:tr>
              <a:tr h="7254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Сентябрь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218" marR="34218" marT="34218" marB="34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Работа по предвыборной компании избирательной комиссией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218" marR="34218" marT="34218" marB="34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Борисова А. Андреевских Д., Сидорчук Д., Климова С. 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218" marR="34218" marT="34218" marB="34218"/>
                </a:tc>
              </a:tr>
              <a:tr h="9379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Сентябрь 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218" marR="34218" marT="34218" marB="34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Поздравление и приглашение педагогов-ветеранов на праздничный концерт.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218" marR="34218" marT="34218" marB="34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33425" algn="l"/>
                        </a:tabLst>
                      </a:pPr>
                      <a:r>
                        <a:rPr lang="ru-RU" sz="1600" b="1">
                          <a:effectLst/>
                        </a:rPr>
                        <a:t>Борисова А., Андреевских Д., Макуха А.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218" marR="34218" marT="34218" marB="34218"/>
                </a:tc>
              </a:tr>
              <a:tr h="6098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Октябрь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218" marR="34218" marT="34218" marB="34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Интервью в день самоуправления у учителей-дублеров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218" marR="34218" marT="34218" marB="34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33425" algn="l"/>
                        </a:tabLst>
                      </a:pPr>
                      <a:r>
                        <a:rPr lang="ru-RU" sz="1600" b="1">
                          <a:effectLst/>
                        </a:rPr>
                        <a:t>Борисова А., Андреевских Д.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218" marR="34218" marT="34218" marB="34218"/>
                </a:tc>
              </a:tr>
              <a:tr h="7254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Октябрь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218" marR="34218" marT="34218" marB="34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Помощь в организации торжественного концерта ко дню учителя и 30-летия школы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218" marR="34218" marT="34218" marB="34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33425" algn="l"/>
                        </a:tabLst>
                      </a:pPr>
                      <a:r>
                        <a:rPr lang="ru-RU" sz="1600" b="1" dirty="0">
                          <a:effectLst/>
                        </a:rPr>
                        <a:t>Борисова А., Андреевских Д., Берестовая А., </a:t>
                      </a:r>
                      <a:r>
                        <a:rPr lang="ru-RU" sz="1600" b="1" dirty="0" err="1">
                          <a:effectLst/>
                        </a:rPr>
                        <a:t>Тютрина</a:t>
                      </a:r>
                      <a:r>
                        <a:rPr lang="ru-RU" sz="1600" b="1" dirty="0">
                          <a:effectLst/>
                        </a:rPr>
                        <a:t> А.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218" marR="34218" marT="34218" marB="34218"/>
                </a:tc>
              </a:tr>
              <a:tr h="9379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Октябрь 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218" marR="34218" marT="34218" marB="34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Единый день выборов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218" marR="34218" marT="34218" marB="34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33425" algn="l"/>
                        </a:tabLst>
                      </a:pPr>
                      <a:r>
                        <a:rPr lang="ru-RU" sz="1600" b="1" dirty="0">
                          <a:effectLst/>
                        </a:rPr>
                        <a:t>Борисова А. Андреевских Д., </a:t>
                      </a:r>
                      <a:r>
                        <a:rPr lang="ru-RU" sz="1600" b="1" dirty="0" err="1">
                          <a:effectLst/>
                        </a:rPr>
                        <a:t>Сидорчук</a:t>
                      </a:r>
                      <a:r>
                        <a:rPr lang="ru-RU" sz="1600" b="1" dirty="0">
                          <a:effectLst/>
                        </a:rPr>
                        <a:t> Д., Климова С. Афанасьева Е., Ефимова А.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218" marR="34218" marT="34218" marB="34218"/>
                </a:tc>
              </a:tr>
              <a:tr h="7254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Октябрь 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218" marR="34218" marT="34218" marB="34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День пожилого человека. Поздравления и вручение пригласительных на праздник. 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218" marR="34218" marT="34218" marB="34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Скворцова В., </a:t>
                      </a:r>
                      <a:r>
                        <a:rPr lang="ru-RU" sz="1600" b="1" dirty="0" err="1">
                          <a:effectLst/>
                        </a:rPr>
                        <a:t>Фагина</a:t>
                      </a:r>
                      <a:r>
                        <a:rPr lang="ru-RU" sz="1600" b="1" dirty="0">
                          <a:effectLst/>
                        </a:rPr>
                        <a:t> В., </a:t>
                      </a:r>
                      <a:r>
                        <a:rPr lang="ru-RU" sz="1600" b="1" dirty="0" err="1">
                          <a:effectLst/>
                        </a:rPr>
                        <a:t>Буракова</a:t>
                      </a:r>
                      <a:r>
                        <a:rPr lang="ru-RU" sz="1600" b="1" dirty="0">
                          <a:effectLst/>
                        </a:rPr>
                        <a:t> Д.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218" marR="34218" marT="34218" marB="34218"/>
                </a:tc>
              </a:tr>
              <a:tr h="7254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Ноябрь 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218" marR="34218" marT="34218" marB="34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Работа волонтеров в поселковой больнице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218" marR="34218" marT="34218" marB="34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Снытко</a:t>
                      </a:r>
                      <a:r>
                        <a:rPr lang="ru-RU" sz="1600" b="1" dirty="0">
                          <a:effectLst/>
                        </a:rPr>
                        <a:t> К., </a:t>
                      </a:r>
                      <a:r>
                        <a:rPr lang="ru-RU" sz="1600" b="1" dirty="0" err="1">
                          <a:effectLst/>
                        </a:rPr>
                        <a:t>Ланкина</a:t>
                      </a:r>
                      <a:r>
                        <a:rPr lang="ru-RU" sz="1600" b="1" dirty="0">
                          <a:effectLst/>
                        </a:rPr>
                        <a:t> К., Перепелица С.,</a:t>
                      </a:r>
                      <a:r>
                        <a:rPr lang="ru-RU" sz="1600" b="1" dirty="0" err="1">
                          <a:effectLst/>
                        </a:rPr>
                        <a:t>Фищук</a:t>
                      </a:r>
                      <a:r>
                        <a:rPr lang="ru-RU" sz="1600" b="1" dirty="0">
                          <a:effectLst/>
                        </a:rPr>
                        <a:t> Э., Савостина Д., Попов В.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218" marR="34218" marT="34218" marB="3421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5367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0048535"/>
              </p:ext>
            </p:extLst>
          </p:nvPr>
        </p:nvGraphicFramePr>
        <p:xfrm>
          <a:off x="708338" y="518819"/>
          <a:ext cx="10625070" cy="5904687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455312"/>
                <a:gridCol w="5793839"/>
                <a:gridCol w="3375919"/>
              </a:tblGrid>
              <a:tr h="5343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Период 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218" marR="34218" marT="34218" marB="34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Название мероприятия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218" marR="34218" marT="34218" marB="34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Участие классов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218" marR="34218" marT="34218" marB="34218"/>
                </a:tc>
              </a:tr>
              <a:tr h="8147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Ноябрь 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218" marR="34218" marT="34218" marB="34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Благотворительная ярмарка «Твори добро»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218" marR="34218" marT="34218" marB="342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Борисова А. Андреевских Д., </a:t>
                      </a:r>
                      <a:r>
                        <a:rPr lang="ru-RU" sz="16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Ланкина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М., </a:t>
                      </a:r>
                      <a:r>
                        <a:rPr lang="ru-RU" sz="16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Снытко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К. </a:t>
                      </a:r>
                      <a:r>
                        <a:rPr lang="ru-RU" sz="16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Карикова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А., </a:t>
                      </a:r>
                      <a:r>
                        <a:rPr lang="ru-RU" sz="16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Карикова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П., Макуха А. 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218" marR="34218" marT="34218" marB="34218"/>
                </a:tc>
              </a:tr>
              <a:tr h="8763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Декабрь 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Уроки доброты в рамках акции «Мост Дружбы»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Ланкина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М., </a:t>
                      </a:r>
                      <a:r>
                        <a:rPr lang="ru-RU" sz="16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Снытко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К., Харитонова С..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</a:tr>
              <a:tr h="8763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Май-декабрь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Акция «Сдай батарейку» октябрь сдача на утилизацию 12кг.)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Организация в рамках поселка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</a:tr>
              <a:tr h="6808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Декабрь 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Елка Главы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Берестовая А., Макуха А., Принько В., Фагина В.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</a:tr>
              <a:tr h="875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Декабрь 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Поздравление от деда Мороза и Снегурочки. Вручение губернаторских </a:t>
                      </a: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подарков</a:t>
                      </a:r>
                      <a:r>
                        <a:rPr lang="ru-RU" sz="16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1-4 </a:t>
                      </a:r>
                      <a:r>
                        <a:rPr lang="ru-RU" sz="1600" b="1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</a:t>
                      </a:r>
                      <a:r>
                        <a:rPr lang="ru-RU" sz="16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Жевнов В., Ланкина К.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</a:tr>
              <a:tr h="12287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Декабрь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Поздравление от деда Мороза и Снегурочки детей ОВЗ.  Вручение подарков.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Кариков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Н., </a:t>
                      </a:r>
                      <a:r>
                        <a:rPr lang="ru-RU" sz="16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Снытко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К.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4627817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338</TotalTime>
  <Words>2044</Words>
  <Application>Microsoft Office PowerPoint</Application>
  <PresentationFormat>Широкоэкранный</PresentationFormat>
  <Paragraphs>659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Century Gothic</vt:lpstr>
      <vt:lpstr>Times New Roman</vt:lpstr>
      <vt:lpstr>Wingdings 3</vt:lpstr>
      <vt:lpstr>Сектор</vt:lpstr>
      <vt:lpstr>Анализ воспитательной работы за  1 полугодие  2021-2022 учебный год</vt:lpstr>
      <vt:lpstr>Презентация PowerPoint</vt:lpstr>
      <vt:lpstr>Презентация PowerPoint</vt:lpstr>
      <vt:lpstr>Модуль «Ключевые общешкольные дела» </vt:lpstr>
      <vt:lpstr>Презентация PowerPoint</vt:lpstr>
      <vt:lpstr>Модуль «Экскурсии, походы» </vt:lpstr>
      <vt:lpstr>Презентация PowerPoint</vt:lpstr>
      <vt:lpstr>Модуль «Самоуправление» </vt:lpstr>
      <vt:lpstr>Презентация PowerPoint</vt:lpstr>
      <vt:lpstr>Модуль «Детские общественные объединения»</vt:lpstr>
      <vt:lpstr>Участие в интеллектуальных конкурсах и олимпиадах различных уровней </vt:lpstr>
      <vt:lpstr>Презентация PowerPoint</vt:lpstr>
      <vt:lpstr>Модуль «Классное руководство»</vt:lpstr>
      <vt:lpstr>Презентация PowerPoint</vt:lpstr>
      <vt:lpstr>Презентация PowerPoint</vt:lpstr>
      <vt:lpstr>Проектная работа классов </vt:lpstr>
      <vt:lpstr>Реализация модуля  «Курсы внеурочной деятельности»</vt:lpstr>
      <vt:lpstr>Вывод: наиболее активно принимали участие в школьных мероприятиях обучающиеся следующих классов: </vt:lpstr>
      <vt:lpstr>Выводы </vt:lpstr>
      <vt:lpstr>Рекомендации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воспитательной работы за  1 полугодие  2021-2022 учебный год</dc:title>
  <dc:creator>Современная школа</dc:creator>
  <cp:lastModifiedBy>Современная школа</cp:lastModifiedBy>
  <cp:revision>20</cp:revision>
  <dcterms:created xsi:type="dcterms:W3CDTF">2022-01-23T11:15:16Z</dcterms:created>
  <dcterms:modified xsi:type="dcterms:W3CDTF">2022-01-25T14:13:41Z</dcterms:modified>
</cp:coreProperties>
</file>