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39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33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1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7.xml"/><Relationship Id="rId20" Type="http://schemas.openxmlformats.org/officeDocument/2006/relationships/slide" Target="slides/slide17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22" Type="http://schemas.openxmlformats.org/officeDocument/2006/relationships/slide" Target="slides/slide19.xml"/><Relationship Id="rId44" Type="http://schemas.openxmlformats.org/officeDocument/2006/relationships/slide" Target="slides/slide41.xml"/><Relationship Id="rId21" Type="http://schemas.openxmlformats.org/officeDocument/2006/relationships/slide" Target="slides/slide18.xml"/><Relationship Id="rId43" Type="http://schemas.openxmlformats.org/officeDocument/2006/relationships/slide" Target="slides/slide40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29" Type="http://schemas.openxmlformats.org/officeDocument/2006/relationships/slide" Target="slides/slide26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11" Type="http://schemas.openxmlformats.org/officeDocument/2006/relationships/slide" Target="slides/slide8.xml"/><Relationship Id="rId33" Type="http://schemas.openxmlformats.org/officeDocument/2006/relationships/slide" Target="slides/slide30.xml"/><Relationship Id="rId10" Type="http://schemas.openxmlformats.org/officeDocument/2006/relationships/slide" Target="slides/slide7.xml"/><Relationship Id="rId32" Type="http://schemas.openxmlformats.org/officeDocument/2006/relationships/slide" Target="slides/slide29.xml"/><Relationship Id="rId13" Type="http://schemas.openxmlformats.org/officeDocument/2006/relationships/slide" Target="slides/slide10.xml"/><Relationship Id="rId35" Type="http://schemas.openxmlformats.org/officeDocument/2006/relationships/slide" Target="slides/slide32.xml"/><Relationship Id="rId12" Type="http://schemas.openxmlformats.org/officeDocument/2006/relationships/slide" Target="slides/slide9.xml"/><Relationship Id="rId34" Type="http://schemas.openxmlformats.org/officeDocument/2006/relationships/slide" Target="slides/slide31.xml"/><Relationship Id="rId15" Type="http://schemas.openxmlformats.org/officeDocument/2006/relationships/slide" Target="slides/slide12.xml"/><Relationship Id="rId37" Type="http://schemas.openxmlformats.org/officeDocument/2006/relationships/slide" Target="slides/slide34.xml"/><Relationship Id="rId14" Type="http://schemas.openxmlformats.org/officeDocument/2006/relationships/slide" Target="slides/slide11.xml"/><Relationship Id="rId36" Type="http://schemas.openxmlformats.org/officeDocument/2006/relationships/slide" Target="slides/slide33.xml"/><Relationship Id="rId17" Type="http://schemas.openxmlformats.org/officeDocument/2006/relationships/slide" Target="slides/slide14.xml"/><Relationship Id="rId39" Type="http://schemas.openxmlformats.org/officeDocument/2006/relationships/slide" Target="slides/slide36.xml"/><Relationship Id="rId16" Type="http://schemas.openxmlformats.org/officeDocument/2006/relationships/slide" Target="slides/slide13.xml"/><Relationship Id="rId38" Type="http://schemas.openxmlformats.org/officeDocument/2006/relationships/slide" Target="slides/slide35.xml"/><Relationship Id="rId19" Type="http://schemas.openxmlformats.org/officeDocument/2006/relationships/slide" Target="slides/slide16.xml"/><Relationship Id="rId18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5567" y="193183"/>
            <a:ext cx="8915399" cy="6094927"/>
          </a:xfrm>
        </p:spPr>
        <p:txBody>
          <a:bodyPr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3200" b="1" dirty="0">
                <a:solidFill>
                  <a:srgbClr val="FF0000"/>
                </a:solidFill>
              </a:rPr>
              <a:t>«Разработка и внедрение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рабочей программы воспитания,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календарных планов воспитательной работы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как компонентов образовательных </a:t>
            </a:r>
            <a:r>
              <a:rPr lang="ru-RU" sz="3200" b="1" dirty="0" smtClean="0">
                <a:solidFill>
                  <a:srgbClr val="FF0000"/>
                </a:solidFill>
              </a:rPr>
              <a:t>программ, 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подлежащих приведению в соответствие с положениями Федерального закона «Об образовании в Российской Федерации»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81179" y="5924901"/>
            <a:ext cx="2510821" cy="1126283"/>
          </a:xfrm>
        </p:spPr>
        <p:txBody>
          <a:bodyPr/>
          <a:lstStyle/>
          <a:p>
            <a:r>
              <a:rPr lang="ru-RU" dirty="0" smtClean="0"/>
              <a:t>МКОУ «СОШ №31»</a:t>
            </a:r>
          </a:p>
          <a:p>
            <a:r>
              <a:rPr lang="ru-RU" dirty="0" smtClean="0"/>
              <a:t>05.04.2021г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28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4406" y="360607"/>
            <a:ext cx="9740206" cy="6168981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Виды деятельности </a:t>
            </a:r>
            <a:r>
              <a:rPr lang="ru-RU" dirty="0"/>
              <a:t>–виды индивидуальной или совместной с детьми деятельности педагогов, используемые ими в процессе воспитания (например: игровая, познавательная, трудовая, спортивно-оздоровительная, туристско-экскурсионная, досугово-развлекательная и т.п.)</a:t>
            </a:r>
          </a:p>
          <a:p>
            <a:r>
              <a:rPr lang="ru-RU" b="1" dirty="0">
                <a:solidFill>
                  <a:srgbClr val="C00000"/>
                </a:solidFill>
              </a:rPr>
              <a:t>Формы деятельности </a:t>
            </a:r>
            <a:r>
              <a:rPr lang="ru-RU" dirty="0"/>
              <a:t>– это организационная оболочка деятельности, ограниченные во времени и пространстве акты индивидуальной или совместной с детьми деятельности, которые педагог использует для достижения цели воспитания (например: ролевая игра или игра по станциям, беседа или дискуссия, многодневный поход или поход выходного дня, соревнование, сбор, трудовой десант и т.п.)</a:t>
            </a:r>
          </a:p>
          <a:p>
            <a:r>
              <a:rPr lang="ru-RU" b="1" dirty="0">
                <a:solidFill>
                  <a:srgbClr val="C00000"/>
                </a:solidFill>
              </a:rPr>
              <a:t>Содержание деятельности </a:t>
            </a:r>
            <a:r>
              <a:rPr lang="ru-RU" dirty="0"/>
              <a:t>– это конкретное практическое наполнение различных видов и форм деятельности. Содержание и формы деятельности – явления взаимосвязанные, ведь содержание всегда в том или ином виде оформляется, а форма всегда что-то содержит. Формы деятельности могут быть самыми разными: рассказ, беседа, дискуссия, конкурс, игра, спектакль, экскурсия, КТД и т.п. Причем содержание этих бесед, игр или конкурсов может быть хорошим или плохим, толковым или бестолковым, воспитывающим или всего лишь развлекательным, но пустой форма не бывает никогда.</a:t>
            </a:r>
          </a:p>
        </p:txBody>
      </p:sp>
    </p:spTree>
    <p:extLst>
      <p:ext uri="{BB962C8B-B14F-4D97-AF65-F5344CB8AC3E}">
        <p14:creationId xmlns:p14="http://schemas.microsoft.com/office/powerpoint/2010/main" val="351975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98" y="121834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Раздел 3. «Виды, формы и содержание деятельности»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9555" y="1262130"/>
            <a:ext cx="10075057" cy="54091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Инвариантные модули : </a:t>
            </a:r>
          </a:p>
          <a:p>
            <a:pPr marL="0" indent="0">
              <a:buNone/>
            </a:pPr>
            <a:r>
              <a:rPr lang="ru-RU" dirty="0"/>
              <a:t>•	«Классное руководство», </a:t>
            </a:r>
          </a:p>
          <a:p>
            <a:pPr marL="0" indent="0">
              <a:buNone/>
            </a:pPr>
            <a:r>
              <a:rPr lang="ru-RU" dirty="0"/>
              <a:t>•	«Школьный урок», </a:t>
            </a:r>
          </a:p>
          <a:p>
            <a:pPr marL="0" indent="0">
              <a:buNone/>
            </a:pPr>
            <a:r>
              <a:rPr lang="ru-RU" dirty="0"/>
              <a:t>•	«Курсы внеурочной деятельности», </a:t>
            </a:r>
          </a:p>
          <a:p>
            <a:pPr marL="0" indent="0">
              <a:buNone/>
            </a:pPr>
            <a:r>
              <a:rPr lang="ru-RU" dirty="0"/>
              <a:t>•	«Работа с родителями», </a:t>
            </a:r>
          </a:p>
          <a:p>
            <a:pPr marL="0" indent="0">
              <a:buNone/>
            </a:pPr>
            <a:r>
              <a:rPr lang="ru-RU" dirty="0"/>
              <a:t>•	«Самоуправление»,</a:t>
            </a:r>
          </a:p>
          <a:p>
            <a:pPr marL="0" indent="0">
              <a:buNone/>
            </a:pPr>
            <a:r>
              <a:rPr lang="ru-RU" dirty="0"/>
              <a:t>•	«Профориентация».</a:t>
            </a:r>
          </a:p>
          <a:p>
            <a:pPr marL="0" indent="0">
              <a:buNone/>
            </a:pPr>
            <a:r>
              <a:rPr lang="ru-RU" dirty="0"/>
              <a:t>Два последних модуля не являются инвариантными для образовательных организаций, реализующих только образовательные программы начального общего образования.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Вариативные модули: </a:t>
            </a:r>
          </a:p>
          <a:p>
            <a:pPr marL="0" indent="0">
              <a:buNone/>
            </a:pPr>
            <a:r>
              <a:rPr lang="ru-RU" dirty="0"/>
              <a:t>•	«Ключевые общешкольные дела», </a:t>
            </a:r>
          </a:p>
          <a:p>
            <a:pPr marL="0" indent="0">
              <a:buNone/>
            </a:pPr>
            <a:r>
              <a:rPr lang="ru-RU" dirty="0"/>
              <a:t>•	«Детские общественные объединения», </a:t>
            </a:r>
          </a:p>
          <a:p>
            <a:pPr marL="0" indent="0">
              <a:buNone/>
            </a:pPr>
            <a:r>
              <a:rPr lang="ru-RU" dirty="0"/>
              <a:t>•	«Школьные медиа», </a:t>
            </a:r>
          </a:p>
          <a:p>
            <a:pPr marL="0" indent="0">
              <a:buNone/>
            </a:pPr>
            <a:r>
              <a:rPr lang="ru-RU" dirty="0"/>
              <a:t>•	«Экскурсии, экспедиции, походы», </a:t>
            </a:r>
          </a:p>
          <a:p>
            <a:pPr marL="0" indent="0">
              <a:buNone/>
            </a:pPr>
            <a:r>
              <a:rPr lang="ru-RU" dirty="0"/>
              <a:t>•	«Организация предметно-эстетической среды»</a:t>
            </a:r>
          </a:p>
          <a:p>
            <a:pPr marL="0" indent="0">
              <a:buNone/>
            </a:pPr>
            <a:r>
              <a:rPr lang="ru-RU" dirty="0"/>
              <a:t>•	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75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8677" y="186228"/>
            <a:ext cx="8911687" cy="10501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3.1. Модуль «Ключевые общешкольные дела»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859" y="1352282"/>
            <a:ext cx="9894753" cy="455894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Ключевые дела </a:t>
            </a:r>
            <a:r>
              <a:rPr lang="ru-RU" dirty="0"/>
              <a:t>– это главные традиционные общешкольные дела, в которых принимает участие большая часть школьников и которые обязательно планируются, готовятся, проводятся и анализируются совестно педагогами и детьми. </a:t>
            </a:r>
          </a:p>
          <a:p>
            <a:r>
              <a:rPr lang="ru-RU" dirty="0"/>
              <a:t>Для этого в образовательной организации используются </a:t>
            </a:r>
            <a:r>
              <a:rPr lang="ru-RU" b="1" dirty="0">
                <a:solidFill>
                  <a:srgbClr val="C00000"/>
                </a:solidFill>
              </a:rPr>
              <a:t>следующие формы работы </a:t>
            </a:r>
            <a:r>
              <a:rPr lang="ru-RU" i="1" dirty="0"/>
              <a:t>(необходимо кратко описать те дела, которые используются в работе именно этой школы. В каждом из них педагогам важно ориентироваться на целевые приоритеты, связанные с возрастными особенностями воспитанников).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721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527" y="180304"/>
            <a:ext cx="9753085" cy="94015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3.1. Модуль «Ключевые общешкольные дела»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1527" y="888642"/>
            <a:ext cx="9753085" cy="50225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 внешкольном уровне:</a:t>
            </a:r>
          </a:p>
          <a:p>
            <a:pPr marL="0" indent="0">
              <a:buNone/>
            </a:pPr>
            <a:r>
              <a:rPr lang="ru-RU" dirty="0"/>
              <a:t>•	 </a:t>
            </a:r>
            <a:r>
              <a:rPr lang="ru-RU" dirty="0">
                <a:solidFill>
                  <a:srgbClr val="C00000"/>
                </a:solidFill>
              </a:rPr>
              <a:t>социальные проекты </a:t>
            </a:r>
            <a:r>
              <a:rPr lang="ru-RU" dirty="0"/>
              <a:t>– ежегодные совместно разрабатываемые и реализуемые школьниками и педагогами комплексы дел (благотворительной, экологической, патриотической, трудовой направленности), ориентированные на преобразование окружающего школу социума.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открытые дискуссионные площадки </a:t>
            </a:r>
            <a:r>
              <a:rPr lang="ru-RU" dirty="0"/>
              <a:t>– регулярно организуемый комплекс открытых дискуссионных площадок (детских, педагогических, родительских, совместных), на которые приглашаются представители других школ, деятели науки и культуры, представители власти, общественности и в рамках которых обсуждаются насущные поведенческие, нравственные, социальные, проблемы, касающиеся жизни школы, города, страны.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проводимые для жителей микрорайона и организуемые совместно с семьями учащихся спортивные состязания, праздники, фестивали, представления, которые </a:t>
            </a:r>
            <a:r>
              <a:rPr lang="ru-RU" dirty="0"/>
              <a:t>открывают возможности для творческой самореализации школьников и включают их в деятельную заботу об окружающих.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участие во всероссийских акциях, </a:t>
            </a:r>
            <a:r>
              <a:rPr lang="ru-RU" dirty="0"/>
              <a:t>посвященных значимым отечественным и международным событиям.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98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375" y="283336"/>
            <a:ext cx="9556124" cy="669702"/>
          </a:xfrm>
        </p:spPr>
        <p:txBody>
          <a:bodyPr>
            <a:normAutofit/>
          </a:bodyPr>
          <a:lstStyle/>
          <a:p>
            <a:r>
              <a:rPr lang="ru-RU" sz="2800" b="1" dirty="0"/>
              <a:t>3.1. Модуль «Ключевые общешкольные дела»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1375" y="1184856"/>
            <a:ext cx="9843237" cy="542200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 школьном уровне: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разновозрастные сборы </a:t>
            </a:r>
            <a:r>
              <a:rPr lang="ru-RU" dirty="0"/>
              <a:t>– ежегодные многодневные выездные события, включающие в себя комплекс коллективных творческих дел, в процессе которых складывается особая детско-взрослая общность, характеризующаяся доверительными, поддерживающими взаимоотношениями, ответственным отношением к делу, атмосферой эмоционально-психологического комфорта, доброго юмора и общей радости.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общешкольные праздники </a:t>
            </a:r>
            <a:r>
              <a:rPr lang="ru-RU" dirty="0"/>
              <a:t>– ежегодно проводимые творческие (театрализованные, музыкальные, литературные и т.п.) дела, связанные со значимыми для детей и педагогов знаменательными датами и в которых участвуют все классы школы.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торжественные ритуалы посвящения</a:t>
            </a:r>
            <a:r>
              <a:rPr lang="ru-RU" dirty="0"/>
              <a:t>, связанные с переходом учащихся на следующую ступень образования, символизирующие приобретение ими новых социальных статусов в школе и развивающие школьную идентичность детей.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капустники </a:t>
            </a:r>
            <a:r>
              <a:rPr lang="ru-RU" dirty="0"/>
              <a:t>- театрализованные выступления педагогов, родителей и школьников с элементами доброго юмора, пародий, импровизаций на темы жизни школьников и учителей. Они создают в школе атмосферу творчества и неформального общения, способствуют сплочению детского, педагогического и родительского сообществ школы.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церемонии награждения </a:t>
            </a:r>
            <a:r>
              <a:rPr lang="ru-RU" dirty="0"/>
              <a:t>(по итогам года) школьников и педагогов за активное участие в жизни школы, защиту чести школы в конкурсах, соревнованиях, олимпиадах, значительный вклад в развитие школы. Это способствует поощрению социальной активности детей, развитию позитивных межличностных отношений между педагогами и воспитанниками, формированию чувства доверия и уважения друг к другу.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722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0011" y="309093"/>
            <a:ext cx="9804601" cy="62977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 уровне классов: </a:t>
            </a:r>
            <a:r>
              <a:rPr lang="ru-RU" b="1" dirty="0" smtClean="0">
                <a:solidFill>
                  <a:srgbClr val="C00000"/>
                </a:solidFill>
              </a:rPr>
              <a:t>(работа классного руководителя)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•	выбор и делегирование представителей классов в общешкольные советы дел, ответственных за подготовку общешкольных ключевых дел;  </a:t>
            </a:r>
          </a:p>
          <a:p>
            <a:pPr marL="0" indent="0">
              <a:buNone/>
            </a:pPr>
            <a:r>
              <a:rPr lang="ru-RU" dirty="0"/>
              <a:t>•	участие школьных классов в реализации общешкольных ключевых дел; </a:t>
            </a:r>
          </a:p>
          <a:p>
            <a:pPr marL="0" indent="0">
              <a:buNone/>
            </a:pPr>
            <a:r>
              <a:rPr lang="ru-RU" dirty="0"/>
              <a:t>•	проведение в рамках класса итогового анализа детьми общешкольных ключевых дел, участие представителей классов в итоговом анализе проведенных дел на уровне общешкольных советов дела.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 индивидуальном уровне: (работа классного руководителя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•	вовлечение по возможности каждого ребенка в ключевые дела школы в одной из возможных для них ролей: сценаристов, постановщиков, исполнителей, ведущих, декораторов, музыкальных редакторов, корреспондентов, ответственных за костюмы и оборудование, ответственных за приглашение и встречу гостей и т.п.);</a:t>
            </a:r>
          </a:p>
          <a:p>
            <a:pPr marL="0" indent="0">
              <a:buNone/>
            </a:pPr>
            <a:r>
              <a:rPr lang="ru-RU" dirty="0"/>
              <a:t>•	индивидуальная помощь ребенку (при необходимости) в освоении навыков подготовки, проведения и анализа ключевых дел;</a:t>
            </a:r>
          </a:p>
          <a:p>
            <a:pPr marL="0" indent="0">
              <a:buNone/>
            </a:pPr>
            <a:r>
              <a:rPr lang="ru-RU" dirty="0"/>
              <a:t>•	наблюдение за поведением ребенка в ситуациях подготовки, проведения и анализа ключевых дел, за его отношениями со сверстниками, старшими и младшими школьниками, с педагогами и другими взрослыми;</a:t>
            </a:r>
          </a:p>
          <a:p>
            <a:pPr marL="0" indent="0">
              <a:buNone/>
            </a:pPr>
            <a:r>
              <a:rPr lang="ru-RU" dirty="0"/>
              <a:t>•	при необходимости коррекция поведения ребенка через частные беседы с ним, через включение его в совместную работу с другими детьми, которые могли бы стать хорошим примером для ребенка, через предложение взять в следующем ключевом деле на себя роль ответственного за тот или иной фрагмент общей работы.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661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526" y="160471"/>
            <a:ext cx="8843514" cy="741050"/>
          </a:xfrm>
        </p:spPr>
        <p:txBody>
          <a:bodyPr/>
          <a:lstStyle/>
          <a:p>
            <a:r>
              <a:rPr lang="ru-RU" b="1" dirty="0"/>
              <a:t>3.2. Модуль «Классное руководство»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526" y="1223493"/>
            <a:ext cx="8696459" cy="5222383"/>
          </a:xfrm>
        </p:spPr>
        <p:txBody>
          <a:bodyPr/>
          <a:lstStyle/>
          <a:p>
            <a:r>
              <a:rPr lang="ru-RU" dirty="0"/>
              <a:t>необходимо описать те виды и формы деятельности, которые используются в работе именно их школы. В реализации этих видов и форм деятельности педагогам важно ориентироваться на целевые приоритеты, связанные с возрастными особенностями их воспитанников</a:t>
            </a:r>
          </a:p>
        </p:txBody>
      </p:sp>
    </p:spTree>
    <p:extLst>
      <p:ext uri="{BB962C8B-B14F-4D97-AF65-F5344CB8AC3E}">
        <p14:creationId xmlns:p14="http://schemas.microsoft.com/office/powerpoint/2010/main" val="3227808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646" y="186228"/>
            <a:ext cx="8911687" cy="1280890"/>
          </a:xfrm>
        </p:spPr>
        <p:txBody>
          <a:bodyPr/>
          <a:lstStyle/>
          <a:p>
            <a:r>
              <a:rPr lang="ru-RU" b="1" dirty="0"/>
              <a:t>3.2. Модуль «Классное руководство»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646" y="940158"/>
            <a:ext cx="9838966" cy="57439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Работа с классным коллективом:</a:t>
            </a:r>
          </a:p>
          <a:p>
            <a:pPr marL="0" indent="0">
              <a:buNone/>
            </a:pPr>
            <a:r>
              <a:rPr lang="ru-RU" dirty="0"/>
              <a:t>•	инициирование и поддержка участия класса в общешкольных ключевых делах, оказание необходимой помощи детям в их подготовке, проведении и анализе;</a:t>
            </a:r>
          </a:p>
          <a:p>
            <a:pPr marL="0" indent="0">
              <a:buNone/>
            </a:pPr>
            <a:r>
              <a:rPr lang="ru-RU" dirty="0"/>
              <a:t>•	организация интересных и полезных для личностного развития ребенка совместных дел с учащимися вверенного ему класса (познавательной, трудовой, спортивно-оздоровительной, духовно-нравственной, творческой, </a:t>
            </a:r>
            <a:r>
              <a:rPr lang="ru-RU" dirty="0" err="1"/>
              <a:t>профориентационной</a:t>
            </a:r>
            <a:r>
              <a:rPr lang="ru-RU" dirty="0"/>
              <a:t> направленности), позволяющие с одной стороны, – вовлечь в них детей с самыми разными потребностями и тем самым дать им возможность </a:t>
            </a:r>
            <a:r>
              <a:rPr lang="ru-RU" dirty="0" err="1"/>
              <a:t>самореализоваться</a:t>
            </a:r>
            <a:r>
              <a:rPr lang="ru-RU" dirty="0"/>
              <a:t> в них, а с другой, – установить и упрочить доверительные отношения с учащимися класса, стать для них значимым взрослым, задающим образцы поведения в обществе. </a:t>
            </a:r>
          </a:p>
          <a:p>
            <a:pPr marL="0" indent="0">
              <a:buNone/>
            </a:pPr>
            <a:r>
              <a:rPr lang="ru-RU" dirty="0"/>
              <a:t>•	проведение классных часов как часов плодотворного и доверительного общения педагога и школьников, основанных на принципах уважительного отношения к личности ребенка, поддержки активной позиции каждого ребенка в беседе, предоставления школьникам возможности обсуждения и принятия решений по обсуждаемой проблеме, создания благоприятной среды для общения. </a:t>
            </a:r>
          </a:p>
          <a:p>
            <a:pPr marL="0" indent="0">
              <a:buNone/>
            </a:pPr>
            <a:r>
              <a:rPr lang="ru-RU" dirty="0"/>
              <a:t>•	сплочение коллектива класса через: игры и тренинги на сплочение и </a:t>
            </a:r>
            <a:r>
              <a:rPr lang="ru-RU" dirty="0" err="1"/>
              <a:t>командообразование</a:t>
            </a:r>
            <a:r>
              <a:rPr lang="ru-RU" dirty="0"/>
              <a:t>; однодневные и многодневные походы и экскурсии, организуемые классными руководителями и родителями; празднования в классе дней рождения детей, включающие в себя подготовленные ученическими </a:t>
            </a:r>
            <a:r>
              <a:rPr lang="ru-RU" dirty="0" err="1"/>
              <a:t>микрогруппами</a:t>
            </a:r>
            <a:r>
              <a:rPr lang="ru-RU" dirty="0"/>
              <a:t> поздравления, сюрпризы, творческие подарки и розыгрыши; регулярные </a:t>
            </a:r>
            <a:r>
              <a:rPr lang="ru-RU" dirty="0" err="1"/>
              <a:t>внутриклассные</a:t>
            </a:r>
            <a:r>
              <a:rPr lang="ru-RU" dirty="0"/>
              <a:t> «огоньки» и вечера, дающие каждому школьнику возможность рефлексии собственного участия в жизни класса. </a:t>
            </a:r>
          </a:p>
          <a:p>
            <a:pPr marL="0" indent="0">
              <a:buNone/>
            </a:pPr>
            <a:r>
              <a:rPr lang="ru-RU" dirty="0"/>
              <a:t>•	выработка совместно со школьниками законов класса, помогающих детям освоить нормы и правила общения, которым они должны следовать в школе.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808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859" y="180304"/>
            <a:ext cx="9894753" cy="824248"/>
          </a:xfrm>
        </p:spPr>
        <p:txBody>
          <a:bodyPr/>
          <a:lstStyle/>
          <a:p>
            <a:r>
              <a:rPr lang="ru-RU" b="1" dirty="0"/>
              <a:t>3.2. Модуль «Классное руководство»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859" y="1107583"/>
            <a:ext cx="9894753" cy="56023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Индивидуальная работа с учащимися:</a:t>
            </a:r>
          </a:p>
          <a:p>
            <a:pPr marL="0" indent="0">
              <a:buNone/>
            </a:pPr>
            <a:r>
              <a:rPr lang="ru-RU" dirty="0"/>
              <a:t>•	изучение особенностей личностного развития учащихся класса через наблюдение за поведением школьников в их повседневной жизни, в специально создаваемых педагогических ситуациях, в играх, погружающих ребенка в мир человеческих отношений, в организуемых педагогом беседах по тем или иным нравственным проблемам; результаты наблюдения сверяются с результатами бесед классного руководителя с родителями школьников, с преподающими в его классе учителями, а также (при необходимости) – со школьным психологом. </a:t>
            </a:r>
          </a:p>
          <a:p>
            <a:pPr marL="0" indent="0">
              <a:buNone/>
            </a:pPr>
            <a:r>
              <a:rPr lang="ru-RU" dirty="0"/>
              <a:t>•	поддержка ребенка в решении важных для него жизненных проблем (налаживание взаимоотношений с одноклассниками или учителями, выбор профессии, вуза и дальнейшего трудоустройства, успеваемость и т.п.), когда каждая проблема трансформируется классным руководителем в задачу для школьника, которую они совместно стараются решить. </a:t>
            </a:r>
          </a:p>
          <a:p>
            <a:pPr marL="0" indent="0">
              <a:buNone/>
            </a:pPr>
            <a:r>
              <a:rPr lang="ru-RU" dirty="0"/>
              <a:t>•	индивидуальная работа со школьниками класса, направленная на заполнение ими личных портфолио, в которых дети не просто фиксируют свои учебные, творческие, спортивные, личностные достижения, но и в ходе индивидуальных неформальных бесед с классным руководителем в начале каждого года планируют их, а в конце года – вместе анализируют свои успехи и неудачи. </a:t>
            </a:r>
          </a:p>
          <a:p>
            <a:pPr marL="0" indent="0">
              <a:buNone/>
            </a:pPr>
            <a:r>
              <a:rPr lang="ru-RU" dirty="0"/>
              <a:t>•	коррекция поведения ребенка через частные беседы с ним, его родителями или законными представителями, с другими учащимися класса; через включение в проводимые школьным психологом тренинги общения; через предложение взять на себя ответственность за то или иное поручение в классе.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192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011" y="257577"/>
            <a:ext cx="9478851" cy="914400"/>
          </a:xfrm>
        </p:spPr>
        <p:txBody>
          <a:bodyPr>
            <a:normAutofit/>
          </a:bodyPr>
          <a:lstStyle/>
          <a:p>
            <a:r>
              <a:rPr lang="ru-RU" b="1" dirty="0"/>
              <a:t>3.2. Модуль «Классное руководство»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0011" y="978794"/>
            <a:ext cx="9804601" cy="4932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Работа с учителями, преподающими в классе:</a:t>
            </a:r>
          </a:p>
          <a:p>
            <a:pPr marL="0" indent="0">
              <a:buNone/>
            </a:pPr>
            <a:r>
              <a:rPr lang="ru-RU" dirty="0"/>
              <a:t>•	регулярные консультации классного руководителя с учителями-предметниками, направленные на формирование единства мнений и требований педагогов по ключевым вопросам воспитания, на предупреждение и разрешение конфликтов между учителями и учащимися;</a:t>
            </a:r>
          </a:p>
          <a:p>
            <a:pPr marL="0" indent="0">
              <a:buNone/>
            </a:pPr>
            <a:r>
              <a:rPr lang="ru-RU" dirty="0"/>
              <a:t>•	проведение мини-педсоветов, направленных на решение конкретных проблем класса и интеграцию воспитательных влияний на школьников;</a:t>
            </a:r>
          </a:p>
          <a:p>
            <a:pPr marL="0" indent="0">
              <a:buNone/>
            </a:pPr>
            <a:r>
              <a:rPr lang="ru-RU" dirty="0"/>
              <a:t>•	привлечение учителей к участию во </a:t>
            </a:r>
            <a:r>
              <a:rPr lang="ru-RU" dirty="0" err="1"/>
              <a:t>внутриклассных</a:t>
            </a:r>
            <a:r>
              <a:rPr lang="ru-RU" dirty="0"/>
              <a:t> делах, дающих педагогам возможность лучше узнавать и понимать своих учеников, увидев их в иной, отличной от учебной, обстановке;</a:t>
            </a:r>
          </a:p>
          <a:p>
            <a:pPr marL="0" indent="0">
              <a:buNone/>
            </a:pPr>
            <a:r>
              <a:rPr lang="ru-RU" dirty="0"/>
              <a:t>•	привлечение учителей к участию в родительских собраниях класса для объединения усилий в деле обучения и воспитания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14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2844581"/>
            <a:ext cx="4997003" cy="2036511"/>
          </a:xfrm>
          <a:solidFill>
            <a:srgbClr val="33CCFF"/>
          </a:solidFill>
        </p:spPr>
        <p:txBody>
          <a:bodyPr>
            <a:normAutofit lnSpcReduction="10000"/>
          </a:bodyPr>
          <a:lstStyle/>
          <a:p>
            <a:pPr marL="0" indent="0" algn="ctr" defTabSz="914400">
              <a:spcBef>
                <a:spcPts val="0"/>
              </a:spcBef>
              <a:buClrTx/>
              <a:buNone/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ООО </a:t>
            </a: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r>
              <a:rPr lang="ru-RU" b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(утвержден приказом Министерства образования и науки Российской Федерации от 17 декабря 2010 года №1897) </a:t>
            </a: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r>
              <a:rPr lang="ru-RU" sz="1600" i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/>
              <a:t>С изменениями и дополнениями от: 29 декабря 2014 г., 31 декабря 2015 г., 11 декабря 2020 г.</a:t>
            </a:r>
            <a:r>
              <a:rPr lang="ru-RU" sz="1600" i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5" descr="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95400" y="105370"/>
            <a:ext cx="108966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</a:rPr>
              <a:t>ВОСПИТАТЕЛЬНЫЙ КОМПОНЕНТ ФГОС ОБЩЕГО ОБРАЗОВАНИЯ</a:t>
            </a:r>
            <a:br>
              <a:rPr lang="ru-RU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" y="1033886"/>
            <a:ext cx="4997003" cy="184665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НОО </a:t>
            </a:r>
          </a:p>
          <a:p>
            <a:pPr defTabSz="914400">
              <a:defRPr/>
            </a:pPr>
            <a:r>
              <a:rPr lang="ru-RU" sz="1400" b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b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утвержден приказом Министерства образования и науки Российской Федерации от 6 октября 2009 года №373) </a:t>
            </a:r>
            <a:r>
              <a:rPr lang="ru-RU" sz="1500" i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 от: 26 ноября 2010 г., 22 сентября 2011 г., 18 декабря 2012 г., 29 декабря 2014 г., 18 мая 2015 г., 31 декабря 2015 г., 11 декабря 2020 г.</a:t>
            </a:r>
            <a:r>
              <a:rPr lang="ru-RU" sz="1500" i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881092"/>
            <a:ext cx="4997002" cy="2031325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СОО </a:t>
            </a:r>
          </a:p>
          <a:p>
            <a:pPr defTabSz="914400">
              <a:defRPr/>
            </a:pPr>
            <a:r>
              <a:rPr lang="ru-RU" b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(утвержден приказом Министерства образования и науки Российской Федерации от 17 мая 2012 г. № 413) </a:t>
            </a:r>
            <a:r>
              <a:rPr lang="ru-RU" i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/>
              <a:t>С изменениями и дополнениями от: 29 декабря 2014 г., 31 декабря 2015 г., 29 июня 2017 г., 24 сентября, 11 декабря 2020 г.</a:t>
            </a:r>
            <a:r>
              <a:rPr lang="ru-RU" i="1" dirty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97001" y="1028700"/>
            <a:ext cx="7006109" cy="1815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П.16 </a:t>
            </a:r>
          </a:p>
          <a:p>
            <a:pPr>
              <a:buFont typeface="Arial" pitchFamily="34" charset="0"/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духовно-нравственного развития, воспитания 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НОО;</a:t>
            </a:r>
          </a:p>
          <a:p>
            <a:pPr>
              <a:buFont typeface="Arial" pitchFamily="34" charset="0"/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формирования экологической культуры, здорового и безопасного образа жизни;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97002" y="2844581"/>
            <a:ext cx="70061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П.14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и социализации 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ООО, включающая такие направления, как духовно-нравственное развитие и воспитание обучающихся, их социализация и профессиональная ориентация, формирование экологической культуры, культуры здорового и безопасного </a:t>
            </a:r>
            <a:r>
              <a:rPr lang="ru-RU" dirty="0"/>
              <a:t>образа жизни;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97002" y="4878499"/>
            <a:ext cx="7194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П.14 </a:t>
            </a:r>
          </a:p>
          <a:p>
            <a:pPr defTabSz="914400"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и социализации 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СОО, включающая такие направления, как духовно-нравственное развитие, воспитание обучающихся, их социализация и профессиональная ориентация, формирование экологической культуры, культуры здорового и безопасного образа жизни;</a:t>
            </a:r>
          </a:p>
        </p:txBody>
      </p:sp>
    </p:spTree>
    <p:extLst>
      <p:ext uri="{BB962C8B-B14F-4D97-AF65-F5344CB8AC3E}">
        <p14:creationId xmlns:p14="http://schemas.microsoft.com/office/powerpoint/2010/main" val="2881835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527" y="218941"/>
            <a:ext cx="9753085" cy="785611"/>
          </a:xfrm>
        </p:spPr>
        <p:txBody>
          <a:bodyPr/>
          <a:lstStyle/>
          <a:p>
            <a:r>
              <a:rPr lang="ru-RU" b="1" dirty="0"/>
              <a:t>3.2. Модуль «Классное руководство»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1527" y="1004552"/>
            <a:ext cx="9753085" cy="4906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Работа с родителями учащихся или их законными представителями:</a:t>
            </a:r>
          </a:p>
          <a:p>
            <a:pPr marL="0" indent="0">
              <a:buNone/>
            </a:pPr>
            <a:r>
              <a:rPr lang="ru-RU" dirty="0"/>
              <a:t>•	регулярное информирование родителей о школьных успехах и проблемах их детей, о жизни класса в целом;</a:t>
            </a:r>
          </a:p>
          <a:p>
            <a:pPr marL="0" indent="0">
              <a:buNone/>
            </a:pPr>
            <a:r>
              <a:rPr lang="ru-RU" dirty="0"/>
              <a:t>•	помощь родителям школьников или их законным представителям в регулировании отношений между ними, администрацией школы и учителями-предметниками; </a:t>
            </a:r>
          </a:p>
          <a:p>
            <a:pPr marL="0" indent="0">
              <a:buNone/>
            </a:pPr>
            <a:r>
              <a:rPr lang="ru-RU" dirty="0"/>
              <a:t>•	организация родительских собраний, происходящих в режиме обсуждения наиболее острых проблем обучения и воспитания школьников;</a:t>
            </a:r>
          </a:p>
          <a:p>
            <a:pPr marL="0" indent="0">
              <a:buNone/>
            </a:pPr>
            <a:r>
              <a:rPr lang="ru-RU" dirty="0"/>
              <a:t>•	создание и организация работы родительских комитетов классов, участвующих в управлении образовательной организацией и решении вопросов воспитания и обучения их детей;</a:t>
            </a:r>
          </a:p>
          <a:p>
            <a:pPr marL="0" indent="0">
              <a:buNone/>
            </a:pPr>
            <a:r>
              <a:rPr lang="ru-RU" dirty="0"/>
              <a:t>•	привлечение членов семей школьников к организации и проведению дел класса;</a:t>
            </a:r>
          </a:p>
          <a:p>
            <a:pPr marL="0" indent="0">
              <a:buNone/>
            </a:pPr>
            <a:r>
              <a:rPr lang="ru-RU" dirty="0"/>
              <a:t>•	организация на базе класса семейных праздников, конкурсов, соревнований, направленных на сплочение семьи и школы.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111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9888" y="186228"/>
            <a:ext cx="10041250" cy="7925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Модуль 3.3. «Курсы внеурочной деятельности»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9888" y="978794"/>
            <a:ext cx="10041250" cy="56023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необходимо оставить только те виды деятельности, которые организуются в данной образовательной организации, а также перечислить реализуемые в их рамках конкретные курсы внеурочной деятельности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Реализация воспитательного потенциала курсов внеурочной деятельности происходит в рамках следующих выбранных школьниками ее видов </a:t>
            </a:r>
          </a:p>
          <a:p>
            <a:r>
              <a:rPr lang="ru-RU" b="1" dirty="0">
                <a:solidFill>
                  <a:srgbClr val="C00000"/>
                </a:solidFill>
              </a:rPr>
              <a:t>Познавательная деятельность. </a:t>
            </a:r>
            <a:r>
              <a:rPr lang="ru-RU" dirty="0"/>
              <a:t>Курсы внеурочной деятельности, направленные на передачу школьникам социально значимых знаний, развивающие их любознательность, позволяющие привлечь их внимание к экономическим, политическим, экологическим, гуманитарным  проблемам нашего общества, формирующие их гуманистическое мировоззрение и научную картину мира.</a:t>
            </a:r>
          </a:p>
          <a:p>
            <a:r>
              <a:rPr lang="ru-RU" b="1" dirty="0">
                <a:solidFill>
                  <a:srgbClr val="C00000"/>
                </a:solidFill>
              </a:rPr>
              <a:t>Художественное творчество</a:t>
            </a:r>
            <a:r>
              <a:rPr lang="ru-RU" dirty="0"/>
              <a:t>. Курсы внеурочной деятельности, создающие благоприятные условия для </a:t>
            </a:r>
            <a:r>
              <a:rPr lang="ru-RU" dirty="0" err="1"/>
              <a:t>просоциальной</a:t>
            </a:r>
            <a:r>
              <a:rPr lang="ru-RU" dirty="0"/>
              <a:t> самореализации школьников, направленные на раскрытие их творческих способностей, формирование чувства вкуса и умения ценить прекрасное, на воспитание ценностного отношения школьников к культуре и их общее духовно-нравственное развитие. </a:t>
            </a:r>
          </a:p>
          <a:p>
            <a:r>
              <a:rPr lang="ru-RU" b="1" dirty="0">
                <a:solidFill>
                  <a:srgbClr val="C00000"/>
                </a:solidFill>
              </a:rPr>
              <a:t>Проблемно-ценностное общение</a:t>
            </a:r>
            <a:r>
              <a:rPr lang="ru-RU" dirty="0"/>
              <a:t>. Курсы внеурочной деятельности, направленные на развитие коммуникативных компетенций школьников, воспитание у них культуры общения, развитие умений слушать и слышать других, уважать чужое мнение и отстаивать свое собственное, терпимо относиться к разнообразию взглядов людей</a:t>
            </a:r>
            <a:r>
              <a:rPr lang="ru-RU" dirty="0" smtClean="0"/>
              <a:t>.</a:t>
            </a:r>
          </a:p>
          <a:p>
            <a:r>
              <a:rPr lang="ru-RU" b="1" dirty="0">
                <a:solidFill>
                  <a:srgbClr val="C00000"/>
                </a:solidFill>
              </a:rPr>
              <a:t>Туристско-краеведческая деятельность</a:t>
            </a:r>
            <a:r>
              <a:rPr lang="ru-RU" dirty="0"/>
              <a:t>. Курсы внеурочной деятельности, направленные на воспитание у школьников любви к своему краю, его истории, культуре, природе, на развитие самостоятельности и ответственности школьников, формирование у них навыков </a:t>
            </a:r>
            <a:r>
              <a:rPr lang="ru-RU" dirty="0" err="1"/>
              <a:t>самообслуживающего</a:t>
            </a:r>
            <a:r>
              <a:rPr lang="ru-RU" dirty="0"/>
              <a:t> труда. </a:t>
            </a:r>
          </a:p>
          <a:p>
            <a:r>
              <a:rPr lang="ru-RU" b="1" dirty="0">
                <a:solidFill>
                  <a:srgbClr val="C00000"/>
                </a:solidFill>
              </a:rPr>
              <a:t>Спортивно-оздоровительная деятельность</a:t>
            </a:r>
            <a:r>
              <a:rPr lang="ru-RU" dirty="0"/>
              <a:t>. Курсы внеурочной деятельности, направленные на физическое развитие школьников, развитие их ценностного отношения к своему здоровью, побуждение к здоровому образу жизни, воспитание силы воли, ответственности, формирование установок на защиту слабых. </a:t>
            </a:r>
          </a:p>
          <a:p>
            <a:r>
              <a:rPr lang="ru-RU" b="1" dirty="0">
                <a:solidFill>
                  <a:srgbClr val="C00000"/>
                </a:solidFill>
              </a:rPr>
              <a:t>Трудовая деятельность</a:t>
            </a:r>
            <a:r>
              <a:rPr lang="ru-RU" dirty="0"/>
              <a:t>. Курсы внеурочной деятельности, направленные на развитие творческих способностей школьников, воспитание у них трудолюбия и уважительного отношения к физическому труду.  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Игровая деятельность</a:t>
            </a:r>
            <a:r>
              <a:rPr lang="ru-RU" dirty="0"/>
              <a:t>. Курсы внеурочной деятельности, направленные на раскрытие творческого, умственного и физического потенциала школьников, развитие у них навыков конструктивного общения, умений работать в команде.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23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5951" y="366532"/>
            <a:ext cx="8911687" cy="1280890"/>
          </a:xfrm>
        </p:spPr>
        <p:txBody>
          <a:bodyPr/>
          <a:lstStyle/>
          <a:p>
            <a:r>
              <a:rPr lang="ru-RU" b="1" dirty="0"/>
              <a:t>3.4. Модуль «Школьный урок»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51" y="1647422"/>
            <a:ext cx="9658661" cy="42638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Необходимо описать те виды и формы деятельности, которые используются в работе именно их школы. </a:t>
            </a:r>
          </a:p>
          <a:p>
            <a:pPr marL="0" indent="0">
              <a:buNone/>
            </a:pPr>
            <a:r>
              <a:rPr lang="ru-RU" dirty="0"/>
              <a:t>В реализации этих видов и форм деятельности педагогам важно ориентироваться на целевые приоритеты, связанные с возрастными особенностями их воспитанников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546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556" y="0"/>
            <a:ext cx="8911687" cy="759854"/>
          </a:xfrm>
        </p:spPr>
        <p:txBody>
          <a:bodyPr/>
          <a:lstStyle/>
          <a:p>
            <a:r>
              <a:rPr lang="ru-RU" b="1" dirty="0"/>
              <a:t>3.4. Модуль «Школьный урок»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7691" y="759853"/>
            <a:ext cx="8915400" cy="588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Реализация школьными педагогами воспитательного потенциала урока предполагает следующее: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установление доверительных отношений </a:t>
            </a:r>
            <a:r>
              <a:rPr lang="ru-RU" dirty="0"/>
              <a:t>между учителем и его учениками, способствующих позитивному восприятию учащимися требований и просьб учителя, привлечению их внимания к обсуждаемой на уроке информации, активизации их познавательной деятельности;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побуждение школьников соблюдать на уроке общепринятые нормы поведения, </a:t>
            </a:r>
            <a:r>
              <a:rPr lang="ru-RU" dirty="0"/>
              <a:t>правила общения со старшими (учителями) и сверстниками (школьниками), принципы учебной дисциплины и самоорганизации;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привлечение внимания школьников к ценностному аспекту </a:t>
            </a:r>
            <a:r>
              <a:rPr lang="ru-RU" dirty="0"/>
              <a:t>изучаемых на уроках явлений, организация их работы с получаемой на уроке социально значимой информацией – инициирование ее обсуждения, высказывания учащимися своего мнения по ее поводу, выработки своего к ней отношения;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использование воспитательных возможностей содержания учебного предмета через демонстрацию </a:t>
            </a:r>
            <a:r>
              <a:rPr lang="ru-RU" dirty="0"/>
              <a:t>детям примеров ответственного, гражданского поведения, проявления человеколюбия и добросердечности, через подбор соответствующих текстов для чтения, задач для решения, проблемных ситуаций для обсуждения в классе;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291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8678" y="211986"/>
            <a:ext cx="8276844" cy="766808"/>
          </a:xfrm>
        </p:spPr>
        <p:txBody>
          <a:bodyPr/>
          <a:lstStyle/>
          <a:p>
            <a:r>
              <a:rPr lang="ru-RU" b="1" dirty="0"/>
              <a:t>3.4. Модуль «Школьный урок»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8678" y="978793"/>
            <a:ext cx="8915400" cy="57310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применение на уроке интерактивных форм работы учащихся: </a:t>
            </a:r>
            <a:r>
              <a:rPr lang="ru-RU" dirty="0"/>
              <a:t>интеллектуальных игр, стимулирующих познавательную мотивацию школьников; дидактического театра, где полученные на уроке знания обыгрываются в театральных постановках; дискуссий, которые дают учащимся возможность приобрести опыт ведения конструктивного диалога; групповой работы или работы в парах, которые учат школьников командной работе и взаимодействию с другими детьми; 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включение в урок игровых процедур</a:t>
            </a:r>
            <a:r>
              <a:rPr lang="ru-RU" dirty="0"/>
              <a:t>, которые помогают поддержать мотивацию детей к получению знаний, налаживанию позитивных межличностных отношений в классе, помогают установлению доброжелательной атмосферы во время урока;  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организация шефства мотивированных </a:t>
            </a:r>
            <a:r>
              <a:rPr lang="ru-RU" dirty="0"/>
              <a:t>и эрудированных учащихся над их неуспевающими одноклассниками, дающего школьникам социально значимый опыт сотрудничества и взаимной помощи;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ин</a:t>
            </a:r>
            <a:r>
              <a:rPr lang="ru-RU" dirty="0"/>
              <a:t>ициирование и поддержка исследовательской деятельности школьников в рамках реализации ими индивидуальных и групповых исследовательских проектов, что даст школьникам возможность приобрести навык самостоятельного решения теоретической проблемы, навык генерирования и оформления собственных идей, навык уважительного отношения к чужим идеям, оформленным в работах других исследователей, навык публичного выступления перед аудиторией, аргументирования и отстаивания своей точки зрения.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812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646" y="0"/>
            <a:ext cx="8911687" cy="83120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3.5. Модуль «Самоуправление»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8344" y="579550"/>
            <a:ext cx="10264462" cy="62784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Детское самоуправление в школе осуществляется следующим образом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 уровне школы:</a:t>
            </a:r>
          </a:p>
          <a:p>
            <a:pPr marL="0" indent="0">
              <a:buNone/>
            </a:pPr>
            <a:r>
              <a:rPr lang="ru-RU" dirty="0"/>
              <a:t>•	через деятельность выборного Совета учащихся, создаваемого для учета мнения школьников по вопросам управления образовательной организацией и принятия административных решений, затрагивающих их права и законные интересы;</a:t>
            </a:r>
          </a:p>
          <a:p>
            <a:pPr marL="0" indent="0">
              <a:buNone/>
            </a:pPr>
            <a:r>
              <a:rPr lang="ru-RU" dirty="0"/>
              <a:t>•	через деятельность Совета старост, объединяющего старост классов для облегчения распространения значимой для школьников информации и получения обратной связи от классных коллективов;</a:t>
            </a:r>
          </a:p>
          <a:p>
            <a:pPr marL="0" indent="0">
              <a:buNone/>
            </a:pPr>
            <a:r>
              <a:rPr lang="ru-RU" dirty="0"/>
              <a:t>•	через работу постоянно действующего школьного актива, инициирующего и организующего проведение личностно значимых для школьников событий (соревнований, конкурсов, фестивалей, капустников, </a:t>
            </a:r>
            <a:r>
              <a:rPr lang="ru-RU" dirty="0" err="1"/>
              <a:t>флешмобов</a:t>
            </a:r>
            <a:r>
              <a:rPr lang="ru-RU" dirty="0"/>
              <a:t> и т.п.);</a:t>
            </a:r>
          </a:p>
          <a:p>
            <a:pPr marL="0" indent="0">
              <a:buNone/>
            </a:pPr>
            <a:r>
              <a:rPr lang="ru-RU" dirty="0"/>
              <a:t>•	через деятельность творческих советов дела, отвечающих за проведение тех или иных конкретных мероприятий, праздников, вечеров, акций и т.п.;</a:t>
            </a:r>
          </a:p>
          <a:p>
            <a:pPr marL="0" indent="0">
              <a:buNone/>
            </a:pPr>
            <a:r>
              <a:rPr lang="ru-RU" dirty="0"/>
              <a:t>•	через деятельность созданной из наиболее авторитетных старшеклассников и курируемой школьным психологом группы по урегулированию конфликтных ситуаций в школе. </a:t>
            </a:r>
            <a:endParaRPr lang="ru-RU" dirty="0" smtClean="0"/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 уровне классов:</a:t>
            </a:r>
          </a:p>
          <a:p>
            <a:pPr marL="0" indent="0">
              <a:buNone/>
            </a:pPr>
            <a:r>
              <a:rPr lang="ru-RU" dirty="0"/>
              <a:t>•	через деятельность выборных по инициативе и предложениям учащихся класса лидеров (например, старост, дежурных командиров), представляющих интересы класса в общешкольных делах и призванных координировать его работу с работой общешкольных органов самоуправления и классных руководителей;</a:t>
            </a:r>
          </a:p>
          <a:p>
            <a:pPr marL="0" indent="0">
              <a:buNone/>
            </a:pPr>
            <a:r>
              <a:rPr lang="ru-RU" dirty="0"/>
              <a:t>•	через деятельность выборных органов самоуправления, отвечающих за различные направления работы класса (например: штаб спортивных дел, штаб творческих дел, штаб работы с младшими ребятами);</a:t>
            </a:r>
          </a:p>
          <a:p>
            <a:pPr marL="0" indent="0">
              <a:buNone/>
            </a:pPr>
            <a:r>
              <a:rPr lang="ru-RU" dirty="0"/>
              <a:t>•	через организацию на принципах самоуправления жизни детских групп, отправляющихся в походы, экспедиции, на экскурсии, осуществляемую через систему распределяемых среди участников ответственных должностей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 индивидуальном уровне: </a:t>
            </a:r>
          </a:p>
          <a:p>
            <a:pPr marL="0" indent="0">
              <a:buNone/>
            </a:pPr>
            <a:r>
              <a:rPr lang="ru-RU" dirty="0"/>
              <a:t>•	через вовлечение школьников в планирование, организацию, проведение и анализ общешкольных и </a:t>
            </a:r>
            <a:r>
              <a:rPr lang="ru-RU" dirty="0" err="1"/>
              <a:t>внутриклассных</a:t>
            </a:r>
            <a:r>
              <a:rPr lang="ru-RU" dirty="0"/>
              <a:t> дел;</a:t>
            </a:r>
          </a:p>
          <a:p>
            <a:pPr marL="0" indent="0">
              <a:buNone/>
            </a:pPr>
            <a:r>
              <a:rPr lang="ru-RU" dirty="0"/>
              <a:t>•	через реализацию школьниками, взявшими на себя соответствующую роль, функций по контролю за порядком и чистотой в классе, уходом за классной комнатой, комнатными растениями и т.п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835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890" y="134712"/>
            <a:ext cx="8911687" cy="779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3.6. Модуль «Профориентация»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980" y="914401"/>
            <a:ext cx="9907632" cy="4996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Совместная деятельность педагогов и школьников по направлению «профориентация» включает в себя:</a:t>
            </a:r>
          </a:p>
          <a:p>
            <a:r>
              <a:rPr lang="ru-RU" dirty="0"/>
              <a:t> профессиональное просвещение школьников </a:t>
            </a:r>
          </a:p>
          <a:p>
            <a:r>
              <a:rPr lang="ru-RU" dirty="0"/>
              <a:t>диагностику и консультирование по проблемам профориентации </a:t>
            </a:r>
          </a:p>
          <a:p>
            <a:r>
              <a:rPr lang="ru-RU" dirty="0"/>
              <a:t>организацию профессиональных проб школьников.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Задача</a:t>
            </a:r>
            <a:r>
              <a:rPr lang="ru-RU" dirty="0"/>
              <a:t> совместной деятельности педагога и ребенка – подготовить школьника к осознанному выбору своей будущей профессиональной деятельности. </a:t>
            </a:r>
          </a:p>
          <a:p>
            <a:pPr marL="0" indent="0">
              <a:buNone/>
            </a:pPr>
            <a:r>
              <a:rPr lang="ru-RU" dirty="0"/>
              <a:t>Создавая </a:t>
            </a:r>
            <a:r>
              <a:rPr lang="ru-RU" dirty="0" err="1"/>
              <a:t>профориентационно</a:t>
            </a:r>
            <a:r>
              <a:rPr lang="ru-RU" dirty="0"/>
              <a:t> значимые проблемные ситуации, формирующие готовность школьника к выбору, педагог актуализирует его профессиональное самоопределение, позитивный взгляд на труд в постиндустриальном мире, охватывающий не только профессиональную, но и </a:t>
            </a:r>
            <a:r>
              <a:rPr lang="ru-RU" dirty="0" err="1"/>
              <a:t>внепрофессиональную</a:t>
            </a:r>
            <a:r>
              <a:rPr lang="ru-RU" dirty="0"/>
              <a:t> составляющие такой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335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920" y="45634"/>
            <a:ext cx="8911687" cy="79149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3.6. Модуль «Профориентация»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980" y="837127"/>
            <a:ext cx="9907632" cy="507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Совместная деятельность педагогов и школьников по направлению «профориентация» осуществляется через 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циклы </a:t>
            </a:r>
            <a:r>
              <a:rPr lang="ru-RU" dirty="0" err="1">
                <a:solidFill>
                  <a:srgbClr val="C00000"/>
                </a:solidFill>
              </a:rPr>
              <a:t>профориентационных</a:t>
            </a:r>
            <a:r>
              <a:rPr lang="ru-RU" dirty="0">
                <a:solidFill>
                  <a:srgbClr val="C00000"/>
                </a:solidFill>
              </a:rPr>
              <a:t> часов общения, </a:t>
            </a:r>
            <a:r>
              <a:rPr lang="ru-RU" dirty="0"/>
              <a:t>направленных на  подготовку школьника к осознанному планированию и реализации своего профессионального будущего;</a:t>
            </a:r>
          </a:p>
          <a:p>
            <a:r>
              <a:rPr lang="ru-RU" dirty="0"/>
              <a:t>	</a:t>
            </a:r>
            <a:r>
              <a:rPr lang="ru-RU" dirty="0" err="1">
                <a:solidFill>
                  <a:srgbClr val="C00000"/>
                </a:solidFill>
              </a:rPr>
              <a:t>профориентационные</a:t>
            </a:r>
            <a:r>
              <a:rPr lang="ru-RU" dirty="0">
                <a:solidFill>
                  <a:srgbClr val="C00000"/>
                </a:solidFill>
              </a:rPr>
              <a:t> игры: </a:t>
            </a:r>
            <a:r>
              <a:rPr lang="ru-RU" dirty="0"/>
              <a:t>симуляции, деловые игры, </a:t>
            </a:r>
            <a:r>
              <a:rPr lang="ru-RU" dirty="0" err="1"/>
              <a:t>квесты</a:t>
            </a:r>
            <a:r>
              <a:rPr lang="ru-RU" dirty="0"/>
              <a:t>, решение кейсов (ситуаций, в которых необходимо принять решение, занять определенную позицию), расширяющие знания школьников о типах профессий, о способах выбора профессий, о достоинствах и недостатках той или иной интересной школьникам профессиональной деятельности;</a:t>
            </a:r>
          </a:p>
          <a:p>
            <a:r>
              <a:rPr lang="ru-RU" dirty="0"/>
              <a:t>	</a:t>
            </a:r>
            <a:r>
              <a:rPr lang="ru-RU" dirty="0">
                <a:solidFill>
                  <a:srgbClr val="C00000"/>
                </a:solidFill>
              </a:rPr>
              <a:t>экскурсии на предприятия города, </a:t>
            </a:r>
            <a:r>
              <a:rPr lang="ru-RU" dirty="0"/>
              <a:t>дающие школьникам начальные представления о существующих профессиях и условиях работы людей, представляющих эти профессии;</a:t>
            </a:r>
          </a:p>
          <a:p>
            <a:r>
              <a:rPr lang="ru-RU" dirty="0"/>
              <a:t>	</a:t>
            </a:r>
            <a:r>
              <a:rPr lang="ru-RU" dirty="0">
                <a:solidFill>
                  <a:srgbClr val="C00000"/>
                </a:solidFill>
              </a:rPr>
              <a:t>посещение </a:t>
            </a:r>
            <a:r>
              <a:rPr lang="ru-RU" dirty="0" err="1">
                <a:solidFill>
                  <a:srgbClr val="C00000"/>
                </a:solidFill>
              </a:rPr>
              <a:t>профориентационных</a:t>
            </a:r>
            <a:r>
              <a:rPr lang="ru-RU" dirty="0">
                <a:solidFill>
                  <a:srgbClr val="C00000"/>
                </a:solidFill>
              </a:rPr>
              <a:t> выставок, </a:t>
            </a:r>
            <a:r>
              <a:rPr lang="ru-RU" dirty="0"/>
              <a:t>ярмарок профессий, тематических </a:t>
            </a:r>
            <a:r>
              <a:rPr lang="ru-RU" dirty="0" err="1"/>
              <a:t>профориентационных</a:t>
            </a:r>
            <a:r>
              <a:rPr lang="ru-RU" dirty="0"/>
              <a:t> парков, </a:t>
            </a:r>
            <a:r>
              <a:rPr lang="ru-RU" dirty="0" err="1"/>
              <a:t>профориентационных</a:t>
            </a:r>
            <a:r>
              <a:rPr lang="ru-RU" dirty="0"/>
              <a:t> лагерей, дней открытых дверей в средних специальных учебных заведениях и вузах;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661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207" y="134713"/>
            <a:ext cx="8735095" cy="75392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3.6. Модуль «Профориентация»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9207" y="888642"/>
            <a:ext cx="8915400" cy="580837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организация на базе пришкольного детского лагеря отдыха </a:t>
            </a:r>
            <a:r>
              <a:rPr lang="ru-RU" dirty="0" err="1">
                <a:solidFill>
                  <a:srgbClr val="C00000"/>
                </a:solidFill>
              </a:rPr>
              <a:t>профориентационных</a:t>
            </a:r>
            <a:r>
              <a:rPr lang="ru-RU" dirty="0">
                <a:solidFill>
                  <a:srgbClr val="C00000"/>
                </a:solidFill>
              </a:rPr>
              <a:t> смен</a:t>
            </a:r>
            <a:r>
              <a:rPr lang="ru-RU" dirty="0"/>
              <a:t>, в работе которых принимают участие эксперты в области профориентации и где школьники могут глубже познакомиться с теми или иными профессиями, получить представление об их специфике, попробовать свои силы в той или иной профессии, развивать в себе соответствующие навыки. </a:t>
            </a:r>
          </a:p>
          <a:p>
            <a:r>
              <a:rPr lang="ru-RU" dirty="0"/>
              <a:t>	</a:t>
            </a:r>
            <a:r>
              <a:rPr lang="ru-RU" dirty="0">
                <a:solidFill>
                  <a:srgbClr val="C00000"/>
                </a:solidFill>
              </a:rPr>
              <a:t>совместное с педагогами изучение интернет ресурсов, посвященных выбору профессий</a:t>
            </a:r>
            <a:r>
              <a:rPr lang="ru-RU" dirty="0"/>
              <a:t>, прохождение </a:t>
            </a:r>
            <a:r>
              <a:rPr lang="ru-RU" dirty="0" err="1"/>
              <a:t>профориентационного</a:t>
            </a:r>
            <a:r>
              <a:rPr lang="ru-RU" dirty="0"/>
              <a:t> онлайн-тестирования, прохождение онлайн курсов по интересующим профессиям и направлениям образования;</a:t>
            </a:r>
          </a:p>
          <a:p>
            <a:r>
              <a:rPr lang="ru-RU" dirty="0"/>
              <a:t>	</a:t>
            </a:r>
            <a:r>
              <a:rPr lang="ru-RU" dirty="0">
                <a:solidFill>
                  <a:srgbClr val="C00000"/>
                </a:solidFill>
              </a:rPr>
              <a:t>участие в работе всероссийских </a:t>
            </a:r>
            <a:r>
              <a:rPr lang="ru-RU" dirty="0" err="1">
                <a:solidFill>
                  <a:srgbClr val="C00000"/>
                </a:solidFill>
              </a:rPr>
              <a:t>профориентационных</a:t>
            </a:r>
            <a:r>
              <a:rPr lang="ru-RU" dirty="0">
                <a:solidFill>
                  <a:srgbClr val="C00000"/>
                </a:solidFill>
              </a:rPr>
              <a:t> проектов, созданных в сети интернет:</a:t>
            </a:r>
            <a:r>
              <a:rPr lang="ru-RU" dirty="0"/>
              <a:t> просмотр лекций, решение учебно-тренировочных задач, участие в мастер классах, посещение открытых уроков;</a:t>
            </a:r>
          </a:p>
          <a:p>
            <a:r>
              <a:rPr lang="ru-RU" dirty="0"/>
              <a:t>	</a:t>
            </a:r>
            <a:r>
              <a:rPr lang="ru-RU" dirty="0">
                <a:solidFill>
                  <a:srgbClr val="C00000"/>
                </a:solidFill>
              </a:rPr>
              <a:t>индивидуальные консультации психолога для школьников и их родителей по вопросам склонностей</a:t>
            </a:r>
            <a:r>
              <a:rPr lang="ru-RU" dirty="0"/>
              <a:t>, способностей, дарований и иных индивидуальных особенностей детей, которые могут иметь значение в процессе выбора ими профессии;</a:t>
            </a:r>
          </a:p>
          <a:p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освоение школьниками основ профессии в рамках различных курсов по выбору, включенных в основную </a:t>
            </a:r>
            <a:r>
              <a:rPr lang="ru-RU" dirty="0"/>
              <a:t>образовательную программу школы, или в рамках курсов дополнительного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55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4587" y="147591"/>
            <a:ext cx="9500337" cy="76680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3.6. Модуль «Детские общественные объединения»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4587" y="759854"/>
            <a:ext cx="9620025" cy="515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Действующее на базе школы </a:t>
            </a:r>
            <a:r>
              <a:rPr lang="ru-RU" b="1" dirty="0">
                <a:solidFill>
                  <a:srgbClr val="C00000"/>
                </a:solidFill>
              </a:rPr>
              <a:t>детское общественное объединение </a:t>
            </a:r>
            <a:r>
              <a:rPr lang="ru-RU" dirty="0"/>
              <a:t>– это добровольное, самоуправляемое, некоммерческое формирование, созданное по инициативе детей и взрослых, объединившихся на основе общности интересов для реализации общих целей, указанных в уставе общественного объединения. Его правовой основой является ФЗ от 19.05.1995 N 82-ФЗ (ред. от 20.12.2017) "Об общественных объединениях" (ст. 5).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79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111616"/>
            <a:ext cx="3850783" cy="2125015"/>
          </a:xfrm>
          <a:custGeom>
            <a:avLst/>
            <a:gdLst>
              <a:gd name="T0" fmla="*/ 7772400 w 7772400"/>
              <a:gd name="T1" fmla="*/ 1257300 h 2514600"/>
              <a:gd name="T2" fmla="*/ 3886200 w 7772400"/>
              <a:gd name="T3" fmla="*/ 2514600 h 2514600"/>
              <a:gd name="T4" fmla="*/ 0 w 7772400"/>
              <a:gd name="T5" fmla="*/ 1257300 h 2514600"/>
              <a:gd name="T6" fmla="*/ 3886200 w 7772400"/>
              <a:gd name="T7" fmla="*/ 0 h 2514600"/>
              <a:gd name="T8" fmla="*/ 0 w 7772400"/>
              <a:gd name="T9" fmla="*/ 233242 h 2514600"/>
              <a:gd name="T10" fmla="*/ 7539155 w 7772400"/>
              <a:gd name="T11" fmla="*/ 2514600 h 2514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7772400" h="2514600">
                <a:moveTo>
                  <a:pt x="0" y="0"/>
                </a:moveTo>
                <a:lnTo>
                  <a:pt x="7305917" y="0"/>
                </a:lnTo>
                <a:lnTo>
                  <a:pt x="7772400" y="466483"/>
                </a:lnTo>
                <a:lnTo>
                  <a:pt x="7772400" y="2514600"/>
                </a:lnTo>
                <a:lnTo>
                  <a:pt x="0" y="25146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/>
        </p:spPr>
        <p:txBody>
          <a:bodyPr wrap="none" lIns="163284" tIns="81642" rIns="163284" bIns="81642" anchor="ctr">
            <a:normAutofit fontScale="90000"/>
          </a:bodyPr>
          <a:lstStyle/>
          <a:p>
            <a:pPr algn="ctr" eaLnBrk="0" hangingPunct="0">
              <a:buClrTx/>
              <a:buFontTx/>
              <a:buNone/>
            </a:pPr>
            <a:endParaRPr lang="ru-RU" altLang="ru-RU" sz="3600" b="1" dirty="0" smtClean="0">
              <a:solidFill>
                <a:srgbClr val="3333CC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3600" b="1" dirty="0">
              <a:solidFill>
                <a:srgbClr val="3333CC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3600" b="1" dirty="0" smtClean="0">
              <a:solidFill>
                <a:srgbClr val="3333CC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3600" b="1" dirty="0" smtClean="0">
              <a:solidFill>
                <a:srgbClr val="FFCC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800" b="1" dirty="0" smtClean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800" b="1" dirty="0" smtClean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800" b="1" dirty="0" smtClean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600" b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600" b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600" b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Концепция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6" charset="0"/>
              </a:rPr>
              <a:t>– </a:t>
            </a:r>
            <a:endParaRPr lang="ru-RU" altLang="ru-RU" sz="16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</a:rPr>
              <a:t>ценностно-нормативная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6" charset="0"/>
              </a:rPr>
              <a:t>основа </a:t>
            </a:r>
            <a:endParaRPr lang="ru-RU" altLang="ru-RU" sz="1600" b="1" dirty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>
                <a:solidFill>
                  <a:srgbClr val="0066FF"/>
                </a:solidFill>
                <a:latin typeface="Times New Roman" pitchFamily="16" charset="0"/>
              </a:rPr>
              <a:t>для взаимодействия </a:t>
            </a:r>
            <a:endParaRPr lang="ru-RU" altLang="ru-RU" sz="1600" b="1" dirty="0" smtClean="0">
              <a:solidFill>
                <a:srgbClr val="0066FF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 smtClean="0">
                <a:solidFill>
                  <a:srgbClr val="0066FF"/>
                </a:solidFill>
                <a:latin typeface="Times New Roman" pitchFamily="16" charset="0"/>
              </a:rPr>
              <a:t>образовательной </a:t>
            </a:r>
            <a:r>
              <a:rPr lang="ru-RU" altLang="ru-RU" sz="1600" b="1" dirty="0">
                <a:solidFill>
                  <a:srgbClr val="0066FF"/>
                </a:solidFill>
                <a:latin typeface="Times New Roman" pitchFamily="16" charset="0"/>
              </a:rPr>
              <a:t>организации </a:t>
            </a: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>
                <a:solidFill>
                  <a:srgbClr val="0066FF"/>
                </a:solidFill>
                <a:latin typeface="Times New Roman" pitchFamily="16" charset="0"/>
              </a:rPr>
              <a:t>с другими </a:t>
            </a:r>
            <a:r>
              <a:rPr lang="ru-RU" altLang="ru-RU" sz="1600" b="1" dirty="0" smtClean="0">
                <a:solidFill>
                  <a:srgbClr val="0066FF"/>
                </a:solidFill>
                <a:latin typeface="Times New Roman" pitchFamily="16" charset="0"/>
              </a:rPr>
              <a:t>субъектами социализации -</a:t>
            </a: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 smtClean="0">
                <a:solidFill>
                  <a:srgbClr val="0066FF"/>
                </a:solidFill>
                <a:latin typeface="Times New Roman" pitchFamily="16" charset="0"/>
              </a:rPr>
              <a:t>семьей</a:t>
            </a:r>
            <a:r>
              <a:rPr lang="ru-RU" altLang="ru-RU" sz="1600" b="1" dirty="0">
                <a:solidFill>
                  <a:srgbClr val="0066FF"/>
                </a:solidFill>
                <a:latin typeface="Times New Roman" pitchFamily="16" charset="0"/>
              </a:rPr>
              <a:t>, </a:t>
            </a:r>
            <a:r>
              <a:rPr lang="ru-RU" altLang="ru-RU" sz="1600" b="1" dirty="0" smtClean="0">
                <a:solidFill>
                  <a:srgbClr val="0066FF"/>
                </a:solidFill>
                <a:latin typeface="Times New Roman" pitchFamily="16" charset="0"/>
              </a:rPr>
              <a:t>религиозными </a:t>
            </a:r>
            <a:r>
              <a:rPr lang="ru-RU" altLang="ru-RU" sz="1600" b="1" dirty="0">
                <a:solidFill>
                  <a:srgbClr val="0066FF"/>
                </a:solidFill>
                <a:latin typeface="Times New Roman" pitchFamily="16" charset="0"/>
              </a:rPr>
              <a:t>объединениями, </a:t>
            </a:r>
            <a:endParaRPr lang="ru-RU" altLang="ru-RU" sz="1600" b="1" dirty="0" smtClean="0">
              <a:solidFill>
                <a:srgbClr val="0066FF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 smtClean="0">
                <a:solidFill>
                  <a:srgbClr val="0066FF"/>
                </a:solidFill>
                <a:latin typeface="Times New Roman" pitchFamily="16" charset="0"/>
              </a:rPr>
              <a:t>организациями </a:t>
            </a:r>
            <a:r>
              <a:rPr lang="ru-RU" altLang="ru-RU" sz="1600" b="1" dirty="0">
                <a:solidFill>
                  <a:srgbClr val="0066FF"/>
                </a:solidFill>
                <a:latin typeface="Times New Roman" pitchFamily="16" charset="0"/>
              </a:rPr>
              <a:t>ДОД, </a:t>
            </a:r>
            <a:endParaRPr lang="ru-RU" altLang="ru-RU" sz="1600" b="1" dirty="0" smtClean="0">
              <a:solidFill>
                <a:srgbClr val="0066FF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r>
              <a:rPr lang="ru-RU" altLang="ru-RU" sz="1600" b="1" dirty="0" smtClean="0">
                <a:solidFill>
                  <a:srgbClr val="0066FF"/>
                </a:solidFill>
                <a:latin typeface="Times New Roman" pitchFamily="16" charset="0"/>
              </a:rPr>
              <a:t>культуры</a:t>
            </a:r>
            <a:r>
              <a:rPr lang="ru-RU" altLang="ru-RU" sz="1600" b="1" dirty="0">
                <a:solidFill>
                  <a:srgbClr val="0066FF"/>
                </a:solidFill>
                <a:latin typeface="Times New Roman" pitchFamily="16" charset="0"/>
              </a:rPr>
              <a:t>, спорта, </a:t>
            </a:r>
            <a:r>
              <a:rPr lang="ru-RU" altLang="ru-RU" sz="1600" b="1" dirty="0" smtClean="0">
                <a:solidFill>
                  <a:srgbClr val="0066FF"/>
                </a:solidFill>
                <a:latin typeface="Times New Roman" pitchFamily="16" charset="0"/>
              </a:rPr>
              <a:t>СМИ</a:t>
            </a:r>
          </a:p>
          <a:p>
            <a:pPr algn="ctr" eaLnBrk="0" hangingPunct="0">
              <a:buClrTx/>
              <a:buFontTx/>
              <a:buNone/>
            </a:pPr>
            <a:endParaRPr lang="ru-RU" altLang="ru-RU" sz="1600" b="1" dirty="0" smtClean="0">
              <a:solidFill>
                <a:srgbClr val="0066FF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1600" b="1" dirty="0" smtClean="0">
              <a:solidFill>
                <a:srgbClr val="0066FF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1600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1600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400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>
              <a:solidFill>
                <a:srgbClr val="3333CC"/>
              </a:solidFill>
              <a:latin typeface="Times New Roman" pitchFamily="16" charset="0"/>
            </a:endParaRPr>
          </a:p>
        </p:txBody>
      </p:sp>
      <p:pic>
        <p:nvPicPr>
          <p:cNvPr id="5" name="Picture 2" descr="https://cf.ppt-online.org/files/slide/q/qH3ey5ktB4QxF78CAuhNslwV9EcM0a1UinzXrK/slide-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458" y="3986267"/>
            <a:ext cx="4531542" cy="287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850783" y="195329"/>
            <a:ext cx="3812147" cy="202553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lIns="160713" tIns="83571" rIns="160713" bIns="83571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endParaRPr lang="ru-RU" alt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Tx/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 </a:t>
            </a:r>
            <a:r>
              <a:rPr lang="ru-RU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ВОСПИТАНИЯ ЛИЧНОСТИ ГРАЖДАНИНА РОССИИ</a:t>
            </a: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5341723" y="2220859"/>
            <a:ext cx="3248696" cy="2399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tabLst>
                <a:tab pos="598143" algn="l"/>
                <a:tab pos="785240" algn="l"/>
                <a:tab pos="1587487" algn="l"/>
                <a:tab pos="2389736" algn="l"/>
                <a:tab pos="3191983" algn="l"/>
                <a:tab pos="3994232" algn="l"/>
                <a:tab pos="4796479" algn="l"/>
                <a:tab pos="5598728" algn="l"/>
                <a:tab pos="6400976" algn="l"/>
                <a:tab pos="7203225" algn="l"/>
                <a:tab pos="8005472" algn="l"/>
                <a:tab pos="8807721" algn="l"/>
                <a:tab pos="9609968" algn="l"/>
                <a:tab pos="10412217" algn="l"/>
                <a:tab pos="11214464" algn="l"/>
                <a:tab pos="12016713" algn="l"/>
                <a:tab pos="12818960" algn="l"/>
                <a:tab pos="13621209" algn="l"/>
                <a:tab pos="14423456" algn="l"/>
                <a:tab pos="15225705" algn="l"/>
                <a:tab pos="16027952" algn="l"/>
              </a:tabLst>
            </a:pPr>
            <a:r>
              <a:rPr lang="ru-RU" alt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национальный воспитательный идеал: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РФ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33755"/>
            <a:ext cx="4984124" cy="436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Картин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04113" y="189602"/>
            <a:ext cx="1219200" cy="96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8431369" y="623015"/>
            <a:ext cx="2472744" cy="1613616"/>
          </a:xfrm>
          <a:custGeom>
            <a:avLst/>
            <a:gdLst>
              <a:gd name="T0" fmla="*/ 7772400 w 7772400"/>
              <a:gd name="T1" fmla="*/ 1257300 h 2514600"/>
              <a:gd name="T2" fmla="*/ 3886200 w 7772400"/>
              <a:gd name="T3" fmla="*/ 2514600 h 2514600"/>
              <a:gd name="T4" fmla="*/ 0 w 7772400"/>
              <a:gd name="T5" fmla="*/ 1257300 h 2514600"/>
              <a:gd name="T6" fmla="*/ 3886200 w 7772400"/>
              <a:gd name="T7" fmla="*/ 0 h 2514600"/>
              <a:gd name="T8" fmla="*/ 0 w 7772400"/>
              <a:gd name="T9" fmla="*/ 233242 h 2514600"/>
              <a:gd name="T10" fmla="*/ 7539155 w 7772400"/>
              <a:gd name="T11" fmla="*/ 2514600 h 2514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7772400" h="2514600">
                <a:moveTo>
                  <a:pt x="0" y="0"/>
                </a:moveTo>
                <a:lnTo>
                  <a:pt x="7305917" y="0"/>
                </a:lnTo>
                <a:lnTo>
                  <a:pt x="7772400" y="466483"/>
                </a:lnTo>
                <a:lnTo>
                  <a:pt x="7772400" y="2514600"/>
                </a:lnTo>
                <a:lnTo>
                  <a:pt x="0" y="25146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/>
        </p:spPr>
        <p:txBody>
          <a:bodyPr wrap="none" lIns="163284" tIns="81642" rIns="163284" bIns="81642" anchor="ctr"/>
          <a:lstStyle/>
          <a:p>
            <a:pPr algn="ctr" eaLnBrk="0" hangingPunct="0">
              <a:buClrTx/>
              <a:buFontTx/>
              <a:buNone/>
            </a:pPr>
            <a:endParaRPr lang="ru-RU" altLang="ru-RU" sz="3600" b="1" dirty="0" smtClean="0">
              <a:solidFill>
                <a:srgbClr val="3333CC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3600" b="1" dirty="0">
              <a:solidFill>
                <a:srgbClr val="3333CC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3600" b="1" dirty="0" smtClean="0">
              <a:solidFill>
                <a:srgbClr val="3333CC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3600" b="1" dirty="0" smtClean="0">
              <a:solidFill>
                <a:srgbClr val="FFCC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800" b="1" dirty="0" smtClean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800" b="1" dirty="0" smtClean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000" b="1" dirty="0" smtClean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000" b="1" dirty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Концепция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6" charset="0"/>
              </a:rPr>
              <a:t>– </a:t>
            </a:r>
            <a:endParaRPr lang="ru-RU" altLang="ru-RU" sz="20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6" charset="0"/>
              </a:rPr>
              <a:t>ценностная </a:t>
            </a:r>
          </a:p>
          <a:p>
            <a:pPr algn="ctr" eaLnBrk="0" hangingPunct="0">
              <a:buClrTx/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6" charset="0"/>
              </a:rPr>
              <a:t>и методологическая </a:t>
            </a:r>
          </a:p>
          <a:p>
            <a:pPr algn="ctr" eaLnBrk="0" hangingPunct="0">
              <a:buClrTx/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6" charset="0"/>
              </a:rPr>
              <a:t>основа</a:t>
            </a:r>
          </a:p>
          <a:p>
            <a:pPr algn="ctr" eaLnBrk="0" hangingPunct="0">
              <a:buClrTx/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6" charset="0"/>
              </a:rPr>
              <a:t>ФГОС ОО</a:t>
            </a:r>
          </a:p>
          <a:p>
            <a:pPr algn="ctr" eaLnBrk="0" hangingPunct="0">
              <a:buClrTx/>
              <a:buFontTx/>
              <a:buNone/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400" b="1" dirty="0">
              <a:solidFill>
                <a:srgbClr val="FF0000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400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sz="2400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 smtClean="0">
              <a:solidFill>
                <a:srgbClr val="3333CC"/>
              </a:solidFill>
              <a:latin typeface="Times New Roman" pitchFamily="16" charset="0"/>
            </a:endParaRPr>
          </a:p>
          <a:p>
            <a:pPr algn="ctr" eaLnBrk="0" hangingPunct="0">
              <a:buClrTx/>
              <a:buFontTx/>
              <a:buNone/>
            </a:pPr>
            <a:endParaRPr lang="ru-RU" altLang="ru-RU" b="1" dirty="0">
              <a:solidFill>
                <a:srgbClr val="3333CC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16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040" y="250623"/>
            <a:ext cx="996397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Модуль 3.7. «Экскурсии, экспедиции, походы»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5617" y="888642"/>
            <a:ext cx="9868995" cy="502258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Реализуются в рамках следующих видов и форм деятельности:</a:t>
            </a:r>
          </a:p>
          <a:p>
            <a:pPr marL="0" indent="0">
              <a:buNone/>
            </a:pPr>
            <a:r>
              <a:rPr lang="ru-RU" dirty="0"/>
              <a:t> •	</a:t>
            </a:r>
            <a:r>
              <a:rPr lang="ru-RU" u="sng" dirty="0">
                <a:solidFill>
                  <a:srgbClr val="C00000"/>
                </a:solidFill>
              </a:rPr>
              <a:t>регулярные</a:t>
            </a:r>
            <a:r>
              <a:rPr lang="ru-RU" dirty="0">
                <a:solidFill>
                  <a:srgbClr val="C00000"/>
                </a:solidFill>
              </a:rPr>
              <a:t> пешие прогулки, экскурсии или походы выходного дня</a:t>
            </a:r>
            <a:r>
              <a:rPr lang="ru-RU" dirty="0"/>
              <a:t>, организуемые в классах их классными руководителями и родителями школьников: в музей, в картинную галерею, в технопарк, на предприятие, на природу (проводятся как интерактивные занятия с распределением среди школьников ролей и соответствующих им заданий, например: «фотографов», «разведчиков», «гидов», «корреспондентов», «оформителей»);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506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525" y="25062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3.9. Модуль «Школьные медиа»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6073" y="1287887"/>
            <a:ext cx="9598539" cy="46233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Цель школьных медиа </a:t>
            </a:r>
            <a:r>
              <a:rPr lang="ru-RU" dirty="0"/>
              <a:t>(совместно создаваемых школьниками и педагогами средств распространения текстовой, аудио и видео информации) – развитие коммуникативной культуры школьников, формирование навыков общения и </a:t>
            </a:r>
            <a:r>
              <a:rPr lang="ru-RU" dirty="0" smtClean="0"/>
              <a:t>сотрудничества</a:t>
            </a:r>
            <a:r>
              <a:rPr lang="ru-RU" dirty="0"/>
              <a:t>, поддержка творческой самореализации учащихся.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Воспитательный потенциал школьных медиа реализуется в рамках следующих видов и форм деятельности: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разновозрастный редакционный совет подростков, старшеклассников и консультирующих их взрослых</a:t>
            </a:r>
            <a:r>
              <a:rPr lang="ru-RU" dirty="0"/>
              <a:t>, целью которого является освещение (через школьную газету, школьное радио или телевидение) наиболее интересных моментов жизни школы, популяризация общешкольных ключевых дел, кружков, секций, деятельности органов ученического самоуправления;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школьная газета для старшеклассников, на страницах которой ими размещаются материалы о вузах, колледжах и востребованных </a:t>
            </a:r>
            <a:r>
              <a:rPr lang="ru-RU" dirty="0"/>
              <a:t>рабочих вакансиях, которые могут быть интересны школьникам; организуются конкурсы рассказов, поэтических произведений, сказок, репортажей и научно-популярных статей; проводятся круглые столы с обсуждением значимых учебных, социальных, нравственных проблем;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114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555" y="147591"/>
            <a:ext cx="10496281" cy="715293"/>
          </a:xfrm>
        </p:spPr>
        <p:txBody>
          <a:bodyPr>
            <a:noAutofit/>
          </a:bodyPr>
          <a:lstStyle/>
          <a:p>
            <a:pPr algn="ctr"/>
            <a:r>
              <a:rPr lang="ru-RU" sz="2400" b="1" kern="100" dirty="0">
                <a:solidFill>
                  <a:srgbClr val="000000"/>
                </a:solidFill>
                <a:latin typeface="Arial"/>
                <a:ea typeface="Times New Roman"/>
              </a:rPr>
              <a:t>3.10. Модуль </a:t>
            </a:r>
            <a:r>
              <a:rPr lang="ru-RU" sz="2400" b="1" kern="100" dirty="0">
                <a:latin typeface="Arial"/>
                <a:ea typeface="Times New Roman"/>
              </a:rPr>
              <a:t>«Организация предметно-эстетической</a:t>
            </a:r>
            <a:br>
              <a:rPr lang="ru-RU" sz="2400" b="1" kern="100" dirty="0">
                <a:latin typeface="Arial"/>
                <a:ea typeface="Times New Roman"/>
              </a:rPr>
            </a:br>
            <a:r>
              <a:rPr lang="ru-RU" sz="2400" b="1" kern="100" dirty="0">
                <a:latin typeface="Arial"/>
                <a:ea typeface="Times New Roman"/>
              </a:rPr>
              <a:t> среды»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859" y="1043189"/>
            <a:ext cx="9894753" cy="58148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Воспитывающее влияние на ребенка осуществляется через такие формы работы с предметно-эстетической средой школы как: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оформление интерьера школьных помещений </a:t>
            </a:r>
            <a:r>
              <a:rPr lang="ru-RU" dirty="0"/>
              <a:t>(вестибюля, коридоров, рекреаций, залов, лестничных пролетов и т.п.) и их периодическая переориентация, которая может служить хорошим средством разрушения негативных установок школьников на учебные и </a:t>
            </a:r>
            <a:r>
              <a:rPr lang="ru-RU" dirty="0" err="1"/>
              <a:t>внеучебные</a:t>
            </a:r>
            <a:r>
              <a:rPr lang="ru-RU" dirty="0"/>
              <a:t> занятия;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размещение на стенах школы регулярно сменяемых экспозиций: т</a:t>
            </a:r>
            <a:r>
              <a:rPr lang="ru-RU" dirty="0"/>
              <a:t>ворческих работ школьников, позволяющих им реализовать свой творческий потенциал, а также знакомящих их с работами друг друга; картин определенного художественного стиля, знакомящего школьников с разнообразием эстетического осмысления мира; фотоотчетов об интересных событиях, происходящих в школе (проведенных ключевых делах, интересных экскурсиях, походах, встречах с интересными людьми и т.п.);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озеленение пришкольной территории, </a:t>
            </a:r>
            <a:r>
              <a:rPr lang="ru-RU" dirty="0"/>
              <a:t>разбивка клумб, тенистых аллей, оборудование во дворе школы беседок, спортивных и игровых площадок, доступных и приспособленных для школьников разных возрастных категорий, оздоровительно-рекреационных зон, позволяющих разделить свободное пространство школы на зоны активного и тихого отдыха;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создание и поддержание в рабочем состоянии в вестибюле школы стеллажей свободного книгообмена, </a:t>
            </a:r>
            <a:r>
              <a:rPr lang="ru-RU" dirty="0"/>
              <a:t>на которые желающие дети, родители и педагоги могут выставлять для общего пользования свои книги, а также брать с них для чтения любые другие;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благоустройство классных кабинетов</a:t>
            </a:r>
            <a:r>
              <a:rPr lang="ru-RU" dirty="0"/>
              <a:t>, осуществляемое классными руководителями вместе со школьниками своих классов, позволяющее учащимся проявить свои фантазию и творческие способности, создающее повод для длительного общения классного руководителя со своими детьми;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размещение в коридорах и рекреациях школы экспонатов школьного </a:t>
            </a:r>
            <a:r>
              <a:rPr lang="ru-RU" dirty="0" err="1">
                <a:solidFill>
                  <a:srgbClr val="C00000"/>
                </a:solidFill>
              </a:rPr>
              <a:t>экспериментариума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набора приспособлений для проведения заинтересованными школьниками несложных и безопасных технических экспериментов;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>
                <a:solidFill>
                  <a:srgbClr val="C00000"/>
                </a:solidFill>
              </a:rPr>
              <a:t>событийный дизайн – оформление пространства проведения конкретных школьных событий </a:t>
            </a:r>
            <a:r>
              <a:rPr lang="ru-RU" dirty="0"/>
              <a:t>(праздников, церемоний, торжественных линеек, творческих вечеров, выставок, собраний, конференций и т.п.);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38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9889" y="173350"/>
            <a:ext cx="8911687" cy="831202"/>
          </a:xfrm>
        </p:spPr>
        <p:txBody>
          <a:bodyPr/>
          <a:lstStyle/>
          <a:p>
            <a:r>
              <a:rPr lang="ru-RU" b="1" dirty="0"/>
              <a:t>3.11. Модуль «Работа с родителями»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9889" y="850006"/>
            <a:ext cx="9864723" cy="58727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Работа с родителями или законными представителями школьников осуществляется </a:t>
            </a:r>
            <a:r>
              <a:rPr lang="ru-RU" b="1" dirty="0">
                <a:solidFill>
                  <a:srgbClr val="C00000"/>
                </a:solidFill>
              </a:rPr>
              <a:t>для более эффективного достижения цели воспитания, которое обеспечивается согласованием позиций семьи и школы в данном вопросе. </a:t>
            </a:r>
          </a:p>
          <a:p>
            <a:pPr marL="0" indent="0">
              <a:buNone/>
            </a:pPr>
            <a:r>
              <a:rPr lang="ru-RU" dirty="0"/>
              <a:t>Работа с родителями или законными представителями школьников осуществляется в рамках следующих видов и форм деятельности: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>
                <a:solidFill>
                  <a:srgbClr val="C00000"/>
                </a:solidFill>
              </a:rPr>
              <a:t>На групповом уровне: </a:t>
            </a:r>
          </a:p>
          <a:p>
            <a:pPr marL="0" indent="0">
              <a:buNone/>
            </a:pPr>
            <a:r>
              <a:rPr lang="ru-RU" dirty="0"/>
              <a:t>•	Общешкольный родительский комитет и Попечительский совет школы, участвующие в управлении образовательной организацией и решении вопросов воспитания и социализации их детей;</a:t>
            </a:r>
          </a:p>
          <a:p>
            <a:pPr marL="0" indent="0">
              <a:buNone/>
            </a:pPr>
            <a:r>
              <a:rPr lang="ru-RU" dirty="0"/>
              <a:t>•	семейные клубы, предоставляющие родителям, педагогам и детям площадку для совместного проведения досуга и общения;</a:t>
            </a:r>
          </a:p>
          <a:p>
            <a:pPr marL="0" indent="0">
              <a:buNone/>
            </a:pPr>
            <a:r>
              <a:rPr lang="ru-RU" dirty="0"/>
              <a:t>•	родительские гостиные, на которых обсуждаются вопросы возрастных особенностей детей, формы и способы доверительного взаимодействия родителей с детьми, проводятся мастер-классы, семинары, круглые столы с приглашением специалистов;</a:t>
            </a:r>
          </a:p>
          <a:p>
            <a:pPr marL="0" indent="0">
              <a:buNone/>
            </a:pPr>
            <a:r>
              <a:rPr lang="ru-RU" dirty="0"/>
              <a:t>•	родительские дни, во время которых родители могут посещать школьные уроки и внеурочные занятия для получения представления о ходе учебно-воспитательного процесса в школе;</a:t>
            </a:r>
          </a:p>
          <a:p>
            <a:pPr marL="0" indent="0">
              <a:buNone/>
            </a:pPr>
            <a:r>
              <a:rPr lang="ru-RU" dirty="0"/>
              <a:t>•	общешкольные родительские собрания, происходящие в режиме обсуждения наиболее острых проблем обучения и воспитания школьников;</a:t>
            </a:r>
          </a:p>
          <a:p>
            <a:pPr marL="0" indent="0">
              <a:buNone/>
            </a:pPr>
            <a:r>
              <a:rPr lang="ru-RU" dirty="0"/>
              <a:t>•	семейный всеобуч, на котором родители могли бы получать ценные рекомендации и советы от профессиональных психологов, врачей, социальных работников и обмениваться собственным творческим опытом и находками в деле воспитания детей;  </a:t>
            </a:r>
          </a:p>
          <a:p>
            <a:pPr marL="0" indent="0">
              <a:buNone/>
            </a:pPr>
            <a:r>
              <a:rPr lang="ru-RU" dirty="0"/>
              <a:t>•	родительские форумы при школьном интернет-сайте, на которых обсуждаются интересующие родителей вопросы, а также осуществляются виртуальные консультации психологов и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52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252" y="199107"/>
            <a:ext cx="8911687" cy="1280890"/>
          </a:xfrm>
        </p:spPr>
        <p:txBody>
          <a:bodyPr/>
          <a:lstStyle/>
          <a:p>
            <a:r>
              <a:rPr lang="ru-RU" b="1" dirty="0"/>
              <a:t>3.11. Модуль «Работа с родителями»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039" y="1378039"/>
            <a:ext cx="10126573" cy="453318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На индивидуальном уровне:</a:t>
            </a:r>
          </a:p>
          <a:p>
            <a:pPr marL="0" indent="0">
              <a:buNone/>
            </a:pPr>
            <a:r>
              <a:rPr lang="ru-RU" dirty="0"/>
              <a:t>•	работа специалистов по запросу родителей для решения острых конфликтных ситуаций;</a:t>
            </a:r>
          </a:p>
          <a:p>
            <a:pPr marL="0" indent="0">
              <a:buNone/>
            </a:pPr>
            <a:r>
              <a:rPr lang="ru-RU" dirty="0"/>
              <a:t>•	участие родителей в педагогических консилиумах, собираемых в случае возникновения острых проблем, связанных с обучением и воспитанием конкретного ребенка;</a:t>
            </a:r>
          </a:p>
          <a:p>
            <a:pPr marL="0" indent="0">
              <a:buNone/>
            </a:pPr>
            <a:r>
              <a:rPr lang="ru-RU" dirty="0"/>
              <a:t>•	помощь со стороны родителей в подготовке и проведении общешкольных и </a:t>
            </a:r>
            <a:r>
              <a:rPr lang="ru-RU" dirty="0" err="1"/>
              <a:t>внутриклассных</a:t>
            </a:r>
            <a:r>
              <a:rPr lang="ru-RU" dirty="0"/>
              <a:t> мероприятий воспитательной направленности;</a:t>
            </a:r>
          </a:p>
          <a:p>
            <a:pPr marL="0" indent="0">
              <a:buNone/>
            </a:pPr>
            <a:r>
              <a:rPr lang="ru-RU" dirty="0"/>
              <a:t>•	индивидуальное консультирование c целью координации воспитательных усилий педагогов и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402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891" y="154546"/>
            <a:ext cx="9791722" cy="1750454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РАЗДЕЛ 4. </a:t>
            </a:r>
            <a:r>
              <a:rPr lang="ru-RU" b="1" u="sng" dirty="0" smtClean="0">
                <a:solidFill>
                  <a:srgbClr val="C00000"/>
                </a:solidFill>
              </a:rPr>
              <a:t/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ОСНОВНЫЕ </a:t>
            </a:r>
            <a:r>
              <a:rPr lang="ru-RU" b="1" dirty="0">
                <a:solidFill>
                  <a:srgbClr val="C00000"/>
                </a:solidFill>
              </a:rPr>
              <a:t>НАПРАВЛЕНИЯ САМОАНАЛИЗА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ВОСПИТАТЕЛЬНОЙ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2891" y="1905000"/>
            <a:ext cx="9791721" cy="467610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Самоанализ организуемой в школе воспитательной работы осуществляется</a:t>
            </a:r>
          </a:p>
          <a:p>
            <a:r>
              <a:rPr lang="ru-RU" dirty="0"/>
              <a:t> по выбранным самой школой направлениям </a:t>
            </a:r>
          </a:p>
          <a:p>
            <a:r>
              <a:rPr lang="ru-RU" dirty="0"/>
              <a:t> проводится с целью выявления основных проблем школьного воспитания и последующего их решения</a:t>
            </a:r>
          </a:p>
          <a:p>
            <a:r>
              <a:rPr lang="ru-RU" dirty="0"/>
              <a:t> осуществляется ежегодно силами самой образовательной организации с привлечением (при необходимости и по самостоятельному решению администрации образовательной организации) внешних экспертов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257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375" y="231820"/>
            <a:ext cx="9843237" cy="167318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РАЗДЕЛ 4. </a:t>
            </a:r>
            <a:br>
              <a:rPr lang="ru-RU" b="1" u="sng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ОСНОВНЫЕ НАПРАВЛЕНИЯ САМОАНАЛИЗА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ВОСПИТАТЕЛЬНОЙ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2586" y="2034862"/>
            <a:ext cx="9972026" cy="3876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Основными направлениями анализа организуемого в школе воспитательного процесса могут быть следующие: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1. Результаты воспитания, социализации и саморазвития школьников. </a:t>
            </a:r>
          </a:p>
          <a:p>
            <a:pPr marL="0" indent="0">
              <a:buNone/>
            </a:pPr>
            <a:r>
              <a:rPr lang="ru-RU" dirty="0"/>
              <a:t>Критерием, на основе которого осуществляется данный анализ, является </a:t>
            </a:r>
            <a:r>
              <a:rPr lang="ru-RU" dirty="0">
                <a:solidFill>
                  <a:srgbClr val="C00000"/>
                </a:solidFill>
              </a:rPr>
              <a:t>динамика личностного развития школьников каждого класса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Осуществляется анализ </a:t>
            </a:r>
            <a:r>
              <a:rPr lang="ru-RU" dirty="0">
                <a:solidFill>
                  <a:srgbClr val="C00000"/>
                </a:solidFill>
              </a:rPr>
              <a:t>классными руководителями совместно с заместителем директора по воспитательной </a:t>
            </a:r>
            <a:r>
              <a:rPr lang="ru-RU" dirty="0"/>
              <a:t>работе с последующим обсуждением его результатов на заседании методического объединения классных руководителей или педагогическом совете школы.</a:t>
            </a:r>
          </a:p>
          <a:p>
            <a:pPr marL="0" indent="0">
              <a:buNone/>
            </a:pPr>
            <a:r>
              <a:rPr lang="ru-RU" dirty="0"/>
              <a:t>Способом получения информации о результатах воспитания, социализации и саморазвития школьников является </a:t>
            </a:r>
            <a:r>
              <a:rPr lang="ru-RU" dirty="0">
                <a:solidFill>
                  <a:srgbClr val="C00000"/>
                </a:solidFill>
              </a:rPr>
              <a:t>педагогическое наблюдение. </a:t>
            </a:r>
          </a:p>
          <a:p>
            <a:pPr marL="0" indent="0">
              <a:buNone/>
            </a:pPr>
            <a:r>
              <a:rPr lang="ru-RU" dirty="0"/>
              <a:t>Внимание педагогов сосредотачивается на </a:t>
            </a:r>
            <a:r>
              <a:rPr lang="ru-RU" b="1" i="1" dirty="0">
                <a:solidFill>
                  <a:srgbClr val="C00000"/>
                </a:solidFill>
              </a:rPr>
              <a:t>следующих вопросах: </a:t>
            </a:r>
            <a:r>
              <a:rPr lang="ru-RU" dirty="0"/>
              <a:t>какие прежде существовавшие проблемы личностного развития школьников удалось решить за минувший учебный год; какие проблемы решить не удалось и почему; какие новые проблемы появились, над чем далее предстоит работать педагогическому коллективу.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216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617" y="128789"/>
            <a:ext cx="9868995" cy="1776211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РАЗДЕЛ 4. </a:t>
            </a:r>
            <a:br>
              <a:rPr lang="ru-RU" b="1" u="sng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ОСНОВНЫЕ НАПРАВЛЕНИЯ САМОАНАЛИЗА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ВОСПИТАТЕЛЬНОЙ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5617" y="1905000"/>
            <a:ext cx="9868995" cy="4006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2. Состояние организуемой в школе совместной деятельности детей и взрослых.</a:t>
            </a:r>
          </a:p>
          <a:p>
            <a:pPr marL="0" indent="0">
              <a:buNone/>
            </a:pPr>
            <a:r>
              <a:rPr lang="ru-RU" dirty="0"/>
              <a:t>Критерием, на основе которого осуществляется данный анализ, является </a:t>
            </a:r>
            <a:r>
              <a:rPr lang="ru-RU" b="1" dirty="0">
                <a:solidFill>
                  <a:srgbClr val="C00000"/>
                </a:solidFill>
              </a:rPr>
              <a:t>наличие в школе интересной, событийно насыщенной и личностно развивающей совместной деятельности детей и взрослых. </a:t>
            </a:r>
          </a:p>
          <a:p>
            <a:pPr marL="0" indent="0">
              <a:buNone/>
            </a:pPr>
            <a:r>
              <a:rPr lang="ru-RU" dirty="0"/>
              <a:t>Осуществляется анализ </a:t>
            </a:r>
            <a:r>
              <a:rPr lang="ru-RU" dirty="0">
                <a:solidFill>
                  <a:srgbClr val="C00000"/>
                </a:solidFill>
              </a:rPr>
              <a:t>заместителем директора по воспитательной работе, классными руководителями, активом старшеклассников и родителями, хорошо знакомыми с деятельностью школы. </a:t>
            </a:r>
          </a:p>
          <a:p>
            <a:pPr marL="0" indent="0">
              <a:buNone/>
            </a:pPr>
            <a:r>
              <a:rPr lang="ru-RU" dirty="0"/>
              <a:t>Способами получения информации о состоянии организуемой в школе совместной деятельности детей и взрослых могут быть </a:t>
            </a:r>
            <a:r>
              <a:rPr lang="ru-RU" dirty="0">
                <a:solidFill>
                  <a:srgbClr val="C00000"/>
                </a:solidFill>
              </a:rPr>
              <a:t>беседы со школьниками и их родителями, педагогами, лидерами ученического самоуправления, при необходимости – их анкетирование</a:t>
            </a:r>
            <a:r>
              <a:rPr lang="ru-RU" dirty="0"/>
              <a:t>. Полученные результаты обсуждаются на заседании методического объединения классных руководителей или педагогическом совете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063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981" y="180304"/>
            <a:ext cx="9907632" cy="1724696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РАЗДЕЛ 4. </a:t>
            </a:r>
            <a:br>
              <a:rPr lang="ru-RU" b="1" u="sng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ОСНОВНЫЕ НАПРАВЛЕНИЯ САМОАНАЛИЗА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ВОСПИТАТЕЛЬНОЙ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493" y="1687131"/>
            <a:ext cx="10281119" cy="49583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Внимание при этом сосредотачивается на вопросах, связанных с (Примечание: из предложенных ниже вопросов выбираются только те, которые помогут проанализировать проделанную работу, описанную в соответствующих модулях школьной программы воспитания):</a:t>
            </a:r>
          </a:p>
          <a:p>
            <a:pPr marL="0" indent="0">
              <a:buNone/>
            </a:pPr>
            <a:r>
              <a:rPr lang="ru-RU" dirty="0"/>
              <a:t>- качеством проводимых общешкольных ключевых дел;</a:t>
            </a:r>
          </a:p>
          <a:p>
            <a:pPr marL="0" indent="0">
              <a:buNone/>
            </a:pPr>
            <a:r>
              <a:rPr lang="ru-RU" dirty="0"/>
              <a:t>- качеством совместной деятельности классных руководителей и их классов;</a:t>
            </a:r>
          </a:p>
          <a:p>
            <a:pPr marL="0" indent="0">
              <a:buNone/>
            </a:pPr>
            <a:r>
              <a:rPr lang="ru-RU" dirty="0"/>
              <a:t>- качеством организуемой в школе внеурочной деятельности;</a:t>
            </a:r>
          </a:p>
          <a:p>
            <a:pPr marL="0" indent="0">
              <a:buNone/>
            </a:pPr>
            <a:r>
              <a:rPr lang="ru-RU" dirty="0"/>
              <a:t>- качеством реализации личностно развивающего потенциала школьных уроков;</a:t>
            </a:r>
          </a:p>
          <a:p>
            <a:pPr marL="0" indent="0">
              <a:buNone/>
            </a:pPr>
            <a:r>
              <a:rPr lang="ru-RU" dirty="0"/>
              <a:t>- качеством существующего в школе ученического самоуправления;</a:t>
            </a:r>
          </a:p>
          <a:p>
            <a:pPr marL="0" indent="0">
              <a:buNone/>
            </a:pPr>
            <a:r>
              <a:rPr lang="ru-RU" dirty="0"/>
              <a:t>- качеством функционирующих на базе школы детских общественных объединений;</a:t>
            </a:r>
          </a:p>
          <a:p>
            <a:pPr marL="0" indent="0">
              <a:buNone/>
            </a:pPr>
            <a:r>
              <a:rPr lang="ru-RU" dirty="0"/>
              <a:t>- качеством проводимых в школе экскурсий, экспедиций, походов; </a:t>
            </a:r>
          </a:p>
          <a:p>
            <a:pPr marL="0" indent="0">
              <a:buNone/>
            </a:pPr>
            <a:r>
              <a:rPr lang="ru-RU" dirty="0"/>
              <a:t>- качеством </a:t>
            </a:r>
            <a:r>
              <a:rPr lang="ru-RU" dirty="0" err="1"/>
              <a:t>профориентационной</a:t>
            </a:r>
            <a:r>
              <a:rPr lang="ru-RU" dirty="0"/>
              <a:t> работы школы;</a:t>
            </a:r>
          </a:p>
          <a:p>
            <a:pPr marL="0" indent="0">
              <a:buNone/>
            </a:pPr>
            <a:r>
              <a:rPr lang="ru-RU" dirty="0"/>
              <a:t>- качеством работы школьных медиа;</a:t>
            </a:r>
          </a:p>
          <a:p>
            <a:pPr marL="0" indent="0">
              <a:buNone/>
            </a:pPr>
            <a:r>
              <a:rPr lang="ru-RU" dirty="0"/>
              <a:t>- качеством организации предметно-эстетической среды школы;</a:t>
            </a:r>
          </a:p>
          <a:p>
            <a:pPr marL="0" indent="0">
              <a:buNone/>
            </a:pPr>
            <a:r>
              <a:rPr lang="ru-RU" dirty="0"/>
              <a:t>- качеством взаимодействия школы и семей школьников.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Итогом самоанализа организуемой в школе воспитательной работы является перечень выявленных проблем, над которыми предстоит работать педагогическому коллективу.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404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829" y="103031"/>
            <a:ext cx="9997784" cy="1519707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РАЗДЕЛ 4. </a:t>
            </a:r>
            <a:br>
              <a:rPr lang="ru-RU" b="1" u="sng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ОСНОВНЫЕ НАПРАВЛЕНИЯ САМОАНАЛИЗА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ВОСПИТАТЕЛЬНОЙ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6676" y="1893193"/>
            <a:ext cx="10087936" cy="4456091"/>
          </a:xfrm>
        </p:spPr>
        <p:txBody>
          <a:bodyPr/>
          <a:lstStyle/>
          <a:p>
            <a:r>
              <a:rPr lang="ru-RU" dirty="0"/>
              <a:t>показать, каким образом в школе осуществляется самоанализ организуемой в ней воспитательной работы</a:t>
            </a:r>
          </a:p>
          <a:p>
            <a:r>
              <a:rPr lang="ru-RU" dirty="0"/>
              <a:t>НЕ СЛЕДУЕТ приводить результаты осуществляемого школой самоанализа воспитательной работы</a:t>
            </a:r>
          </a:p>
          <a:p>
            <a:r>
              <a:rPr lang="ru-RU" dirty="0"/>
              <a:t>нужно всего лишь перечислить основные его направления, критерии и способы его </a:t>
            </a:r>
            <a:r>
              <a:rPr lang="ru-RU" dirty="0" smtClean="0"/>
              <a:t>осуществления.</a:t>
            </a:r>
            <a:endParaRPr lang="ru-RU" dirty="0"/>
          </a:p>
          <a:p>
            <a:r>
              <a:rPr lang="ru-RU" dirty="0"/>
              <a:t>объем данного раздела рекомендуется делать не более 0,5 – 1 страницы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86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419" y="147591"/>
            <a:ext cx="8911687" cy="1625399"/>
          </a:xfrm>
        </p:spPr>
        <p:txBody>
          <a:bodyPr>
            <a:normAutofit fontScale="90000"/>
          </a:bodyPr>
          <a:lstStyle/>
          <a:p>
            <a:r>
              <a:rPr lang="ru-RU" b="1" spc="-10" dirty="0">
                <a:solidFill>
                  <a:srgbClr val="FF0000"/>
                </a:solidFill>
              </a:rPr>
              <a:t>СТРУКТУРА </a:t>
            </a:r>
            <a:br>
              <a:rPr lang="ru-RU" b="1" spc="-10" dirty="0">
                <a:solidFill>
                  <a:srgbClr val="FF0000"/>
                </a:solidFill>
              </a:rPr>
            </a:br>
            <a:r>
              <a:rPr lang="ru-RU" b="1" spc="-10" dirty="0">
                <a:solidFill>
                  <a:srgbClr val="FF0000"/>
                </a:solidFill>
              </a:rPr>
              <a:t>ПРИМЕРНОЙ ПРОГРАММЫ </a:t>
            </a:r>
            <a:r>
              <a:rPr lang="ru-RU" b="1" spc="-10" dirty="0" smtClean="0">
                <a:solidFill>
                  <a:srgbClr val="FF0000"/>
                </a:solidFill>
              </a:rPr>
              <a:t>ВОСПИТАНИЯ</a:t>
            </a:r>
            <a:r>
              <a:rPr lang="ru-RU" sz="1600" b="1" spc="-10" dirty="0" smtClean="0">
                <a:solidFill>
                  <a:srgbClr val="FF0000"/>
                </a:solidFill>
              </a:rPr>
              <a:t/>
            </a:r>
            <a:br>
              <a:rPr lang="ru-RU" sz="1600" b="1" spc="-10" dirty="0" smtClean="0">
                <a:solidFill>
                  <a:srgbClr val="FF0000"/>
                </a:solidFill>
              </a:rPr>
            </a:br>
            <a:r>
              <a:rPr lang="ru-RU" sz="1600" b="1" spc="-10" dirty="0" smtClean="0">
                <a:solidFill>
                  <a:srgbClr val="FF0000"/>
                </a:solidFill>
              </a:rPr>
              <a:t> </a:t>
            </a:r>
            <a:r>
              <a:rPr lang="ru-RU" sz="1600" b="1" spc="-10" dirty="0" smtClean="0">
                <a:solidFill>
                  <a:schemeClr val="tx1"/>
                </a:solidFill>
              </a:rPr>
              <a:t>(</a:t>
            </a:r>
            <a:r>
              <a:rPr lang="ru-RU" sz="1600" b="1" dirty="0" smtClean="0"/>
              <a:t>федеральным учебно-методическим объединением) </a:t>
            </a:r>
            <a:r>
              <a:rPr lang="ru-RU" sz="1600" b="1" dirty="0"/>
              <a:t>по общему образованию, разработанный научным коллективом Института стратегии развития образования </a:t>
            </a:r>
            <a:r>
              <a:rPr lang="ru-RU" sz="1600" b="1" dirty="0" smtClean="0"/>
              <a:t>РАО.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19" y="1772991"/>
            <a:ext cx="8915400" cy="45634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66FF"/>
                </a:solidFill>
              </a:rPr>
              <a:t>Раздел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66FF"/>
                </a:solidFill>
              </a:rPr>
              <a:t>1. </a:t>
            </a:r>
            <a:r>
              <a:rPr lang="ru-RU" b="1" dirty="0" smtClean="0"/>
              <a:t>«Особенности организуемого в  </a:t>
            </a:r>
            <a:r>
              <a:rPr lang="ru-RU" b="1" spc="-5" dirty="0" smtClean="0"/>
              <a:t>школе воспитательного</a:t>
            </a:r>
            <a:r>
              <a:rPr lang="ru-RU" b="1" spc="-50" dirty="0" smtClean="0"/>
              <a:t> </a:t>
            </a:r>
            <a:r>
              <a:rPr lang="ru-RU" b="1" dirty="0" smtClean="0"/>
              <a:t>процесса»</a:t>
            </a:r>
          </a:p>
          <a:p>
            <a:pPr>
              <a:buNone/>
            </a:pPr>
            <a:r>
              <a:rPr lang="ru-RU" b="1" dirty="0" smtClean="0"/>
              <a:t>описание </a:t>
            </a:r>
            <a:r>
              <a:rPr lang="ru-RU" b="1" dirty="0" smtClean="0">
                <a:solidFill>
                  <a:srgbClr val="FF0000"/>
                </a:solidFill>
              </a:rPr>
              <a:t>особенностей воспитательного процесса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66FF"/>
                </a:solidFill>
              </a:rPr>
              <a:t>Раздел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66FF"/>
                </a:solidFill>
              </a:rPr>
              <a:t>2.</a:t>
            </a:r>
            <a:r>
              <a:rPr lang="ru-RU" b="1" dirty="0" smtClean="0"/>
              <a:t> «Цель и задачи воспитания»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 и задачи воспитания </a:t>
            </a:r>
            <a:r>
              <a:rPr lang="ru-RU" b="1" dirty="0" smtClean="0"/>
              <a:t>обучающихся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66FF"/>
                </a:solidFill>
              </a:rPr>
              <a:t>Раздел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66FF"/>
                </a:solidFill>
              </a:rPr>
              <a:t>3.</a:t>
            </a:r>
            <a:r>
              <a:rPr lang="ru-RU" b="1" dirty="0" smtClean="0"/>
              <a:t> «Виды, формы и содержание деятельности»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виды, формы и содержание совместной деятельности </a:t>
            </a:r>
            <a:r>
              <a:rPr lang="ru-RU" b="1" dirty="0" smtClean="0"/>
              <a:t>педагогических работников, обучающихся и социальных партнеров организации, осуществляющей образовательную деятельность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66FF"/>
                </a:solidFill>
              </a:rPr>
              <a:t>Раздел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66FF"/>
                </a:solidFill>
              </a:rPr>
              <a:t>4. </a:t>
            </a:r>
            <a:r>
              <a:rPr lang="ru-RU" b="1" dirty="0" smtClean="0"/>
              <a:t>«Основные направления самоанализа воспитательной работы»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основные направления самоанализа воспитательной работы</a:t>
            </a:r>
            <a:r>
              <a:rPr lang="ru-RU" b="1" dirty="0"/>
              <a:t> в организации, осуществляющей образовательную деятельность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6387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8345" y="128790"/>
            <a:ext cx="10109914" cy="103031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rgbClr val="00B84F"/>
                </a:solidFill>
              </a:rPr>
              <a:t>Календарный План воспитательной работы</a:t>
            </a:r>
            <a:br>
              <a:rPr lang="ru-RU" sz="2800" b="1" cap="all" dirty="0">
                <a:solidFill>
                  <a:srgbClr val="00B84F"/>
                </a:solidFill>
              </a:rPr>
            </a:br>
            <a:r>
              <a:rPr lang="ru-RU" sz="2800" b="1" cap="all" dirty="0">
                <a:solidFill>
                  <a:srgbClr val="00B84F"/>
                </a:solidFill>
              </a:rPr>
              <a:t>(КПРВ)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8345" y="1159100"/>
            <a:ext cx="9946267" cy="4752122"/>
          </a:xfrm>
        </p:spPr>
        <p:txBody>
          <a:bodyPr>
            <a:normAutofit fontScale="85000" lnSpcReduction="20000"/>
          </a:bodyPr>
          <a:lstStyle/>
          <a:p>
            <a:pPr marL="201594" defTabSz="512048" latinLnBrk="1"/>
            <a:r>
              <a:rPr lang="ru-RU" b="1" dirty="0">
                <a:solidFill>
                  <a:prstClr val="black"/>
                </a:solidFill>
              </a:rPr>
              <a:t>Необходимо составлять КПВР, соответствующие</a:t>
            </a:r>
            <a:r>
              <a:rPr lang="ru-RU" b="1" dirty="0">
                <a:solidFill>
                  <a:srgbClr val="FF33CC"/>
                </a:solidFill>
              </a:rPr>
              <a:t> трем уровням общего образования</a:t>
            </a:r>
            <a:r>
              <a:rPr lang="ru-RU" b="1" dirty="0">
                <a:solidFill>
                  <a:prstClr val="black"/>
                </a:solidFill>
              </a:rPr>
              <a:t>: </a:t>
            </a:r>
            <a:r>
              <a:rPr lang="ru-RU" b="1" dirty="0">
                <a:solidFill>
                  <a:srgbClr val="FF33CC"/>
                </a:solidFill>
              </a:rPr>
              <a:t>начальному, основному и среднему </a:t>
            </a:r>
            <a:r>
              <a:rPr lang="ru-RU" i="1" dirty="0">
                <a:solidFill>
                  <a:prstClr val="black"/>
                </a:solidFill>
              </a:rPr>
              <a:t>(в небольших школах они, разумеется, будут пересекаться, так как на практике многие мероприятия организуются школой для разных возрастных категорий детей, независимо от уровня образования)</a:t>
            </a:r>
          </a:p>
          <a:p>
            <a:pPr marL="201594" defTabSz="512048" latinLnBrk="1"/>
            <a:endParaRPr lang="ru-RU" i="1" dirty="0">
              <a:solidFill>
                <a:prstClr val="black"/>
              </a:solidFill>
            </a:endParaRPr>
          </a:p>
          <a:p>
            <a:pPr marL="201594" defTabSz="512048" latinLnBrk="1"/>
            <a:r>
              <a:rPr lang="ru-RU" b="1" dirty="0">
                <a:solidFill>
                  <a:prstClr val="black"/>
                </a:solidFill>
              </a:rPr>
              <a:t>Календарный план воспитательной работы (КПВР) </a:t>
            </a:r>
            <a:r>
              <a:rPr lang="ru-RU" b="1" dirty="0">
                <a:solidFill>
                  <a:srgbClr val="FF33CC"/>
                </a:solidFill>
              </a:rPr>
              <a:t>составляется на каждый учебный год</a:t>
            </a:r>
          </a:p>
          <a:p>
            <a:pPr marL="201594" defTabSz="512048" latinLnBrk="1"/>
            <a:endParaRPr lang="ru-RU" b="1" dirty="0">
              <a:solidFill>
                <a:srgbClr val="FF33CC"/>
              </a:solidFill>
            </a:endParaRPr>
          </a:p>
          <a:p>
            <a:pPr marL="201594" defTabSz="512048" latinLnBrk="1"/>
            <a:r>
              <a:rPr lang="ru-RU" b="1" dirty="0">
                <a:solidFill>
                  <a:prstClr val="black"/>
                </a:solidFill>
              </a:rPr>
              <a:t> В КПВР </a:t>
            </a:r>
            <a:r>
              <a:rPr lang="ru-RU" b="1" dirty="0">
                <a:solidFill>
                  <a:srgbClr val="FF33CC"/>
                </a:solidFill>
              </a:rPr>
              <a:t>конкретизируется</a:t>
            </a:r>
            <a:r>
              <a:rPr lang="ru-RU" b="1" dirty="0">
                <a:solidFill>
                  <a:prstClr val="black"/>
                </a:solidFill>
              </a:rPr>
              <a:t> заявленная в рабочей программе воспитания работа </a:t>
            </a:r>
            <a:r>
              <a:rPr lang="ru-RU" b="1" dirty="0">
                <a:solidFill>
                  <a:srgbClr val="FF33CC"/>
                </a:solidFill>
              </a:rPr>
              <a:t>применительно </a:t>
            </a:r>
            <a:r>
              <a:rPr lang="ru-RU" b="1" dirty="0" smtClean="0">
                <a:solidFill>
                  <a:srgbClr val="FF33CC"/>
                </a:solidFill>
              </a:rPr>
              <a:t>к </a:t>
            </a:r>
            <a:r>
              <a:rPr lang="ru-RU" b="1" dirty="0">
                <a:solidFill>
                  <a:srgbClr val="FF33CC"/>
                </a:solidFill>
              </a:rPr>
              <a:t>конкретному учебному году</a:t>
            </a:r>
          </a:p>
          <a:p>
            <a:pPr marL="201594" defTabSz="512048" latinLnBrk="1"/>
            <a:endParaRPr lang="ru-RU" b="1" dirty="0">
              <a:solidFill>
                <a:srgbClr val="FF33CC"/>
              </a:solidFill>
            </a:endParaRPr>
          </a:p>
          <a:p>
            <a:pPr marL="201594" defTabSz="512048" latinLnBrk="1"/>
            <a:r>
              <a:rPr lang="ru-RU" b="1" dirty="0">
                <a:solidFill>
                  <a:prstClr val="black"/>
                </a:solidFill>
              </a:rPr>
              <a:t> КПВР </a:t>
            </a:r>
            <a:r>
              <a:rPr lang="ru-RU" b="1" dirty="0">
                <a:solidFill>
                  <a:srgbClr val="FF33CC"/>
                </a:solidFill>
              </a:rPr>
              <a:t>может корректироваться в течение года </a:t>
            </a:r>
            <a:r>
              <a:rPr lang="ru-RU" b="1" dirty="0">
                <a:solidFill>
                  <a:prstClr val="black"/>
                </a:solidFill>
              </a:rPr>
              <a:t>в связи с происходящими в работе школы изменениями: </a:t>
            </a:r>
            <a:r>
              <a:rPr lang="ru-RU" b="1" dirty="0" smtClean="0">
                <a:solidFill>
                  <a:prstClr val="black"/>
                </a:solidFill>
              </a:rPr>
              <a:t>организационными</a:t>
            </a:r>
            <a:r>
              <a:rPr lang="ru-RU" b="1" dirty="0">
                <a:solidFill>
                  <a:prstClr val="black"/>
                </a:solidFill>
              </a:rPr>
              <a:t>, кадровыми, финансовыми и т.п.</a:t>
            </a:r>
          </a:p>
          <a:p>
            <a:pPr marL="201594" defTabSz="512048" latinLnBrk="1"/>
            <a:endParaRPr lang="ru-RU" i="1" dirty="0">
              <a:solidFill>
                <a:prstClr val="black"/>
              </a:solidFill>
            </a:endParaRPr>
          </a:p>
          <a:p>
            <a:pPr marL="201594" defTabSz="512048" latinLnBrk="1"/>
            <a:r>
              <a:rPr lang="ru-RU" b="1" dirty="0">
                <a:solidFill>
                  <a:srgbClr val="FF33CC"/>
                </a:solidFill>
              </a:rPr>
              <a:t>План-сетку</a:t>
            </a:r>
            <a:r>
              <a:rPr lang="ru-RU" b="1" dirty="0">
                <a:solidFill>
                  <a:prstClr val="black"/>
                </a:solidFill>
              </a:rPr>
              <a:t> воспитательной работы целесообразно </a:t>
            </a:r>
            <a:r>
              <a:rPr lang="ru-RU" b="1" dirty="0">
                <a:solidFill>
                  <a:srgbClr val="FF33CC"/>
                </a:solidFill>
              </a:rPr>
              <a:t>разделить на несколько частей </a:t>
            </a:r>
            <a:r>
              <a:rPr lang="ru-RU" b="1" dirty="0">
                <a:solidFill>
                  <a:prstClr val="black"/>
                </a:solidFill>
              </a:rPr>
              <a:t>– в соответствии </a:t>
            </a:r>
            <a:r>
              <a:rPr lang="ru-RU" b="1" dirty="0" smtClean="0">
                <a:solidFill>
                  <a:prstClr val="black"/>
                </a:solidFill>
              </a:rPr>
              <a:t>с </a:t>
            </a:r>
            <a:r>
              <a:rPr lang="ru-RU" b="1" dirty="0">
                <a:solidFill>
                  <a:prstClr val="black"/>
                </a:solidFill>
              </a:rPr>
              <a:t>реализуемыми школой </a:t>
            </a:r>
            <a:r>
              <a:rPr lang="ru-RU" b="1" dirty="0">
                <a:solidFill>
                  <a:srgbClr val="FF33CC"/>
                </a:solidFill>
              </a:rPr>
              <a:t>модулями программы</a:t>
            </a:r>
          </a:p>
          <a:p>
            <a:pPr marL="201594" defTabSz="512048" latinLnBrk="1"/>
            <a:endParaRPr lang="ru-RU" b="1" dirty="0">
              <a:solidFill>
                <a:srgbClr val="FF33CC"/>
              </a:solidFill>
            </a:endParaRPr>
          </a:p>
          <a:p>
            <a:pPr marL="201594" defTabSz="512048" latinLnBrk="1"/>
            <a:r>
              <a:rPr lang="ru-RU" b="1" dirty="0">
                <a:solidFill>
                  <a:prstClr val="black"/>
                </a:solidFill>
              </a:rPr>
              <a:t>В плане-сетке указывать, </a:t>
            </a:r>
            <a:r>
              <a:rPr lang="ru-RU" b="1" dirty="0">
                <a:solidFill>
                  <a:srgbClr val="FF33CC"/>
                </a:solidFill>
              </a:rPr>
              <a:t>для какой категории школьников </a:t>
            </a:r>
            <a:r>
              <a:rPr lang="ru-RU" b="1" dirty="0">
                <a:solidFill>
                  <a:prstClr val="black"/>
                </a:solidFill>
              </a:rPr>
              <a:t>организуются те или иные мероприятия</a:t>
            </a:r>
            <a:endParaRPr lang="ru-RU" b="1" dirty="0">
              <a:solidFill>
                <a:srgbClr val="FF33CC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8820396">
            <a:off x="-99354" y="1322162"/>
            <a:ext cx="2697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8696" marR="4267" indent="-288028" algn="ctr" defTabSz="512048">
              <a:spcBef>
                <a:spcPts val="88"/>
              </a:spcBef>
              <a:buClr>
                <a:srgbClr val="C00000"/>
              </a:buClr>
              <a:tabLst>
                <a:tab pos="298161" algn="l"/>
                <a:tab pos="298696" algn="l"/>
              </a:tabLst>
            </a:pPr>
            <a:r>
              <a:rPr lang="ru-RU" b="1" spc="-8" dirty="0">
                <a:solidFill>
                  <a:srgbClr val="0066FF"/>
                </a:solidFill>
                <a:latin typeface="Arial"/>
                <a:cs typeface="Arial"/>
              </a:rPr>
              <a:t>СОВЕТЫ ЭКСПЕРТОВ</a:t>
            </a:r>
            <a:endParaRPr lang="ru-RU" b="1" dirty="0">
              <a:solidFill>
                <a:srgbClr val="0066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66514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430" y="1"/>
            <a:ext cx="10145342" cy="476518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dirty="0">
                <a:solidFill>
                  <a:srgbClr val="00B84F"/>
                </a:solidFill>
              </a:rPr>
              <a:t>Календарный План воспитательной работы</a:t>
            </a:r>
            <a:endParaRPr lang="ru-RU" sz="2000" dirty="0"/>
          </a:p>
        </p:txBody>
      </p:sp>
      <p:pic>
        <p:nvPicPr>
          <p:cNvPr id="4" name="Picture 2" descr="C:\Users\Мама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7474" y="476519"/>
            <a:ext cx="5651997" cy="4906962"/>
          </a:xfrm>
          <a:prstGeom prst="rect">
            <a:avLst/>
          </a:prstGeom>
          <a:noFill/>
        </p:spPr>
      </p:pic>
      <p:pic>
        <p:nvPicPr>
          <p:cNvPr id="5" name="Picture 3" descr="C:\Users\Мама\Desktop\Безымянный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7473" y="5314735"/>
            <a:ext cx="5651997" cy="15432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20122923">
            <a:off x="1001905" y="1323500"/>
            <a:ext cx="215538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68" algn="ctr" defTabSz="512060">
              <a:lnSpc>
                <a:spcPts val="1533"/>
              </a:lnSpc>
              <a:spcBef>
                <a:spcPts val="80"/>
              </a:spcBef>
            </a:pPr>
            <a:r>
              <a:rPr lang="ru-RU" i="1" spc="-4" dirty="0">
                <a:solidFill>
                  <a:prstClr val="black"/>
                </a:solidFill>
                <a:latin typeface="Trebuchet MS"/>
                <a:cs typeface="Trebuchet MS"/>
              </a:rPr>
              <a:t>План-сетку  целесообразно разделить по модулям, реализуемым школой</a:t>
            </a:r>
            <a:endParaRPr lang="ru-RU" i="1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21224150">
            <a:off x="2865360" y="1362903"/>
            <a:ext cx="876300" cy="2032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512060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817104">
            <a:off x="3059924" y="1845148"/>
            <a:ext cx="876300" cy="2032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512060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9894607">
            <a:off x="3075983" y="945109"/>
            <a:ext cx="876300" cy="2032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512060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535437">
            <a:off x="403076" y="916427"/>
            <a:ext cx="2697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8702" marR="4267" indent="-288034" algn="ctr" defTabSz="512060">
              <a:spcBef>
                <a:spcPts val="88"/>
              </a:spcBef>
              <a:buClr>
                <a:srgbClr val="C00000"/>
              </a:buClr>
              <a:tabLst>
                <a:tab pos="298169" algn="l"/>
                <a:tab pos="298702" algn="l"/>
              </a:tabLst>
            </a:pPr>
            <a:r>
              <a:rPr lang="ru-RU" b="1" spc="-8" dirty="0">
                <a:solidFill>
                  <a:srgbClr val="0066FF"/>
                </a:solidFill>
                <a:latin typeface="Arial"/>
                <a:cs typeface="Arial"/>
              </a:rPr>
              <a:t>СОВЕТЫ ЭКСПЕРТОВ</a:t>
            </a:r>
            <a:endParaRPr lang="ru-RU" b="1" dirty="0">
              <a:solidFill>
                <a:srgbClr val="0066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83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283" y="12183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РАЗДЕЛ 1. ОСОБЕННОСТИ ОРГАНИЗУЕМОГО В ШКОЛЕ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ВОСПИТАТЕЛЬНОГО 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283" y="1687131"/>
            <a:ext cx="9800329" cy="4932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Специфика своей деятельности в сфере воспитания (</a:t>
            </a:r>
            <a:r>
              <a:rPr lang="ru-RU" dirty="0" smtClean="0"/>
              <a:t>информация): </a:t>
            </a:r>
            <a:endParaRPr lang="ru-RU" dirty="0"/>
          </a:p>
          <a:p>
            <a:r>
              <a:rPr lang="ru-RU" dirty="0"/>
              <a:t>о специфике расположения школы</a:t>
            </a:r>
          </a:p>
          <a:p>
            <a:r>
              <a:rPr lang="ru-RU" dirty="0"/>
              <a:t> особенностях ее социального окружения</a:t>
            </a:r>
          </a:p>
          <a:p>
            <a:r>
              <a:rPr lang="ru-RU" dirty="0"/>
              <a:t> источниках положительного или отрицательного влияния на детей</a:t>
            </a:r>
          </a:p>
          <a:p>
            <a:r>
              <a:rPr lang="ru-RU" dirty="0"/>
              <a:t> значимых партнерах школы</a:t>
            </a:r>
          </a:p>
          <a:p>
            <a:r>
              <a:rPr lang="ru-RU" dirty="0"/>
              <a:t> особенностях контингента учащихся</a:t>
            </a:r>
          </a:p>
          <a:p>
            <a:r>
              <a:rPr lang="ru-RU" dirty="0"/>
              <a:t> оригинальных воспитательных находках школы</a:t>
            </a:r>
          </a:p>
          <a:p>
            <a:r>
              <a:rPr lang="ru-RU" dirty="0"/>
              <a:t>важных для школы принципах и традициях воспитания)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Поскольку общие сведения о школе уже указаны в Основной образовательной программе, в данном разделе нет необходимости их повторять. Объемом этот раздел не должен превышать 0,5 – 1 страницы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1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648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РАЗДЕЛ 2. ЦЕЛЬ И ЗАДАЧИ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223" y="721217"/>
            <a:ext cx="9933389" cy="6136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</a:rPr>
              <a:t>Современный национальный воспитательный идеал </a:t>
            </a:r>
            <a:r>
              <a:rPr lang="ru-RU" dirty="0"/>
              <a:t>— это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Федерации. </a:t>
            </a:r>
          </a:p>
          <a:p>
            <a:pPr marL="0" indent="0">
              <a:buNone/>
            </a:pPr>
            <a:r>
              <a:rPr lang="ru-RU" dirty="0"/>
              <a:t>Исходя из этого воспитательного идеала, а также основываясь </a:t>
            </a:r>
            <a:r>
              <a:rPr lang="ru-RU" b="1" dirty="0">
                <a:solidFill>
                  <a:srgbClr val="C00000"/>
                </a:solidFill>
              </a:rPr>
              <a:t>на базовых для нашего общества ценностях (таких как семья, труд, отечество, природа, мир, знания, культура, здоровье, человек)</a:t>
            </a:r>
            <a:r>
              <a:rPr lang="ru-RU" dirty="0"/>
              <a:t> формулируется</a:t>
            </a:r>
            <a:r>
              <a:rPr lang="ru-RU" b="1" dirty="0">
                <a:solidFill>
                  <a:srgbClr val="002060"/>
                </a:solidFill>
              </a:rPr>
              <a:t> общая цель воспитания в общеобразовательной организации</a:t>
            </a:r>
            <a:r>
              <a:rPr lang="ru-RU" dirty="0"/>
              <a:t> – </a:t>
            </a:r>
            <a:r>
              <a:rPr lang="ru-RU" b="1" dirty="0">
                <a:solidFill>
                  <a:srgbClr val="C00000"/>
                </a:solidFill>
              </a:rPr>
              <a:t>личностное развитие школьников,</a:t>
            </a:r>
            <a:r>
              <a:rPr lang="ru-RU" dirty="0"/>
              <a:t> проявляющееся:</a:t>
            </a:r>
          </a:p>
          <a:p>
            <a:pPr marL="0" indent="0">
              <a:buNone/>
            </a:pPr>
            <a:r>
              <a:rPr lang="ru-RU" dirty="0"/>
              <a:t>1) в усвоении ими знаний основных норм, которые общество выработало на основе этих ценностей (то есть, в усвоении ими социально значимых знаний</a:t>
            </a:r>
            <a:r>
              <a:rPr lang="ru-RU" dirty="0" smtClean="0"/>
              <a:t>); </a:t>
            </a:r>
            <a:r>
              <a:rPr lang="ru-RU" dirty="0" smtClean="0">
                <a:solidFill>
                  <a:srgbClr val="C00000"/>
                </a:solidFill>
              </a:rPr>
              <a:t>формируется в НОО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2) в развитии их позитивных отношений к этим общественным ценностям (то есть в развитии их социально значимых отношений</a:t>
            </a:r>
            <a:r>
              <a:rPr lang="ru-RU" dirty="0" smtClean="0"/>
              <a:t>);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формируется в </a:t>
            </a:r>
            <a:r>
              <a:rPr lang="ru-RU" dirty="0" smtClean="0">
                <a:solidFill>
                  <a:srgbClr val="C00000"/>
                </a:solidFill>
              </a:rPr>
              <a:t>НОО далее развивается.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3) в приобретении ими соответствующего этим ценностям опыта поведения, опыта применения сформированных знаний и отношений на практике (то есть в приобретении ими опыта осуществления социально значимых дел).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81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525" y="96076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РАЗДЕЛ 2. ЦЕЛЬ И ЗАДАЧИ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525" y="1376966"/>
            <a:ext cx="9826087" cy="4534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Достижению поставленной цели воспитания школьников будет способствовать решение следующих </a:t>
            </a:r>
            <a:r>
              <a:rPr lang="ru-RU" b="1" dirty="0">
                <a:solidFill>
                  <a:srgbClr val="C00000"/>
                </a:solidFill>
              </a:rPr>
              <a:t>основных задач </a:t>
            </a:r>
            <a:r>
              <a:rPr lang="ru-RU" i="1" dirty="0"/>
              <a:t>(Примечание: предложенный ниже перечень задач воспитания является примерным, каждая образовательная организация вправе уточнять и корректировать их, исходя из особенностей образовательной организации и обучающихся в ней детей): </a:t>
            </a:r>
          </a:p>
          <a:p>
            <a:pPr marL="0" indent="0">
              <a:buNone/>
            </a:pPr>
            <a:r>
              <a:rPr lang="ru-RU" dirty="0"/>
              <a:t>1)реализовывать воспитательные возможности общешкольных ключевых дел, поддерживать традиции их коллективного планирования, организации, проведения и анализа в школьном сообществе;</a:t>
            </a:r>
          </a:p>
          <a:p>
            <a:pPr marL="0" indent="0">
              <a:buNone/>
            </a:pPr>
            <a:r>
              <a:rPr lang="ru-RU" dirty="0"/>
              <a:t>2)реализовывать потенциал классного руководства в воспитании школьников, поддерживать активное участие классных сообществ в жизни школы;</a:t>
            </a:r>
          </a:p>
          <a:p>
            <a:pPr marL="0" indent="0">
              <a:buNone/>
            </a:pPr>
            <a:r>
              <a:rPr lang="ru-RU" dirty="0"/>
              <a:t>3)вовлекать школьников в кружки, секции, клубы, студии и иные объединения, работающие по школьным программам внеурочной деятельности, реализовывать их воспитательные возможности;</a:t>
            </a:r>
          </a:p>
          <a:p>
            <a:pPr marL="0" indent="0">
              <a:buNone/>
            </a:pPr>
            <a:r>
              <a:rPr lang="ru-RU" dirty="0"/>
              <a:t>4)использовать в воспитании детей возможности школьного урока, поддерживать использование на уроках интерактивных форм занятий с учащимися; </a:t>
            </a:r>
          </a:p>
        </p:txBody>
      </p:sp>
    </p:spTree>
    <p:extLst>
      <p:ext uri="{BB962C8B-B14F-4D97-AF65-F5344CB8AC3E}">
        <p14:creationId xmlns:p14="http://schemas.microsoft.com/office/powerpoint/2010/main" val="306464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5" y="0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РАЗДЕЛ 2. ЦЕЛЬ И ЗАДАЧИ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435" y="1159099"/>
            <a:ext cx="9710177" cy="4752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5)инициировать и поддерживать ученическое самоуправление – как на уровне школы, так и на уровне классных сообществ; </a:t>
            </a:r>
          </a:p>
          <a:p>
            <a:pPr marL="0" indent="0">
              <a:buNone/>
            </a:pPr>
            <a:r>
              <a:rPr lang="ru-RU" dirty="0"/>
              <a:t>6)поддерживать деятельность функционирующих на базе школы детских общественных объединений и организаций;</a:t>
            </a:r>
          </a:p>
          <a:p>
            <a:pPr marL="0" indent="0">
              <a:buNone/>
            </a:pPr>
            <a:r>
              <a:rPr lang="ru-RU" dirty="0"/>
              <a:t>7)организовывать для школьников экскурсии, экспедиции, походы и реализовывать их воспитательный потенциал;</a:t>
            </a:r>
          </a:p>
          <a:p>
            <a:pPr marL="0" indent="0">
              <a:buNone/>
            </a:pPr>
            <a:r>
              <a:rPr lang="ru-RU" dirty="0"/>
              <a:t>8)организовывать </a:t>
            </a:r>
            <a:r>
              <a:rPr lang="ru-RU" dirty="0" err="1"/>
              <a:t>профориентационную</a:t>
            </a:r>
            <a:r>
              <a:rPr lang="ru-RU" dirty="0"/>
              <a:t> работу со школьниками;</a:t>
            </a:r>
          </a:p>
          <a:p>
            <a:pPr marL="0" indent="0">
              <a:buNone/>
            </a:pPr>
            <a:r>
              <a:rPr lang="ru-RU" dirty="0"/>
              <a:t>9)организовать работу школьных медиа, реализовывать их воспитательный потенциал; </a:t>
            </a:r>
          </a:p>
          <a:p>
            <a:pPr marL="0" indent="0">
              <a:buNone/>
            </a:pPr>
            <a:r>
              <a:rPr lang="ru-RU" dirty="0"/>
              <a:t>10)развивать предметно-эстетическую среду школы и реализовывать ее воспитательные возможности;</a:t>
            </a:r>
          </a:p>
          <a:p>
            <a:pPr marL="0" indent="0">
              <a:buNone/>
            </a:pPr>
            <a:r>
              <a:rPr lang="ru-RU" dirty="0"/>
              <a:t>11)организовать работу с семьями школьников, их родителями или законными представителями, направленную на совместное решение проблем личностного развития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58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920" y="199107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Рабочая программа воспитания образовательной организации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2920" y="1339403"/>
            <a:ext cx="9761692" cy="457181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комплекс основных характеристик осуществляемой в образовательной организации </a:t>
            </a:r>
            <a:r>
              <a:rPr lang="ru-RU" sz="2400" b="1" dirty="0">
                <a:solidFill>
                  <a:srgbClr val="C00000"/>
                </a:solidFill>
              </a:rPr>
              <a:t>воспитательной работы (цель, задачи, представленные в соответствующих модулях основные сферы совместной воспитывающей деятельности педагогов и обучающихся, основные направления самоанализа воспитательной работы),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структурируемый в соответствии с примерной программой воспитания. (Методические рекомендации «О разработке рабочей программы», Москва, 2020)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401392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