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3" r:id="rId3"/>
    <p:sldId id="303" r:id="rId4"/>
    <p:sldId id="304" r:id="rId5"/>
    <p:sldId id="286" r:id="rId6"/>
    <p:sldId id="305" r:id="rId7"/>
    <p:sldId id="306" r:id="rId8"/>
    <p:sldId id="309" r:id="rId9"/>
    <p:sldId id="302" r:id="rId10"/>
    <p:sldId id="285" r:id="rId11"/>
    <p:sldId id="307" r:id="rId12"/>
    <p:sldId id="293" r:id="rId13"/>
    <p:sldId id="308" r:id="rId14"/>
    <p:sldId id="272" r:id="rId15"/>
    <p:sldId id="273" r:id="rId16"/>
    <p:sldId id="310" r:id="rId17"/>
    <p:sldId id="269" r:id="rId18"/>
    <p:sldId id="311" r:id="rId19"/>
    <p:sldId id="312" r:id="rId20"/>
    <p:sldId id="314" r:id="rId21"/>
    <p:sldId id="316" r:id="rId22"/>
    <p:sldId id="315" r:id="rId23"/>
    <p:sldId id="318" r:id="rId24"/>
    <p:sldId id="319" r:id="rId25"/>
    <p:sldId id="31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4" autoAdjust="0"/>
  </p:normalViewPr>
  <p:slideViewPr>
    <p:cSldViewPr snapToGrid="0">
      <p:cViewPr varScale="1">
        <p:scale>
          <a:sx n="77" d="100"/>
          <a:sy n="77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9E46E-7036-4EBF-AF63-E5BABCC7E4A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EA339-F96C-48D4-B516-36262DB9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EA339-F96C-48D4-B516-36262DB96F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9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B1CDA-D61D-40E3-B6E0-BDA23F9A3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E4512F-55BB-4B36-A31D-08AF2D3FD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63173A-B736-442B-9787-8AFB079C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0B1B-E4B1-4467-B71D-18F82552C9D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9D483-2FB0-4A62-8673-DE4AA9F4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B0C2F7-91C5-4178-8702-CACBF33D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D58-BADF-4CC8-B9C4-0F41E9F8E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3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A0A00-ED53-4CFE-B732-2851742C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843104-66B3-47F3-97A4-09182B81C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2FE83B-9B30-4613-A127-F459D3945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0B1B-E4B1-4467-B71D-18F82552C9D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1C3EA-AEF2-4775-AB68-A016F4E7D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75A3F-42AD-49EC-B041-A0A558DD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D58-BADF-4CC8-B9C4-0F41E9F8E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9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84FCB1-EEFE-4E56-A0BE-FAD026B77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6E782C-2A16-4C7C-BF40-6B57405F3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9C20F-EA17-4CDD-B06A-80E85AD3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0B1B-E4B1-4467-B71D-18F82552C9D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E3700-4B96-45AF-A90F-1C108CE6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D93BD-A5B5-4529-BF45-CA83E8CA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D58-BADF-4CC8-B9C4-0F41E9F8E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2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EADF0-841A-4933-B8DE-840336F6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4E7A8-51A7-40D5-BA3A-34026EDB1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0010C-C454-437A-8D0D-A2C0EF73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0B1B-E4B1-4467-B71D-18F82552C9D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95CA2-BB26-4787-A86B-F78AC72C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4369FD-07A9-4E88-BE76-CC635862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D58-BADF-4CC8-B9C4-0F41E9F8E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3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A6F1E-6CD2-4550-B066-76EA02E2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208163-3BB7-47ED-B670-7E58F029C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422D78-E4FB-4F43-8AB8-133E3F2A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0B1B-E4B1-4467-B71D-18F82552C9D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AA2CA1-19EA-4508-8FCF-D8974F090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720D2-EA92-459D-A273-A0F6D721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D58-BADF-4CC8-B9C4-0F41E9F8E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5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50018-7217-41F4-AD4A-494729C1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8EF299-F36E-4384-8938-E8EAEF695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BCB256-8242-4C3B-B155-EB39EB38C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0D6841-C06F-44F8-A847-0422D49F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0B1B-E4B1-4467-B71D-18F82552C9D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816D72-A83C-4B7F-A618-D5F3F19B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79ECD1-62A7-4D83-AFB4-059923FC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D58-BADF-4CC8-B9C4-0F41E9F8E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2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7A435-A9C2-4D61-B0C9-927F8C12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CF8A9F-FA4C-4C8F-AE46-11669F2DC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788BEE-794E-4235-93C3-11236880E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E9CFEC-7385-4075-ACBC-B23AC0ED0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A90506-0231-4D11-B218-3A761AE79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4F8F45-4273-46F4-8CE8-5649ACA7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0B1B-E4B1-4467-B71D-18F82552C9D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C98DEF-87D7-4806-8382-C2CD04D2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158A6E-FE64-4E8E-A683-03F247F7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D58-BADF-4CC8-B9C4-0F41E9F8E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4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D59ED-374E-4D57-98BF-4AD90F7A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A3D149-8E86-413F-8C5F-5B1E43EB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0B1B-E4B1-4467-B71D-18F82552C9D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DCF62A-C3EF-4E8C-81E2-4521B0F2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F0FCB8-0814-4B54-A302-53BCB501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D58-BADF-4CC8-B9C4-0F41E9F8E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2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C5F175-5E7C-4D03-9B15-5315B970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0B1B-E4B1-4467-B71D-18F82552C9D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8BC1AD-6DC7-46F6-8EE5-FFAECCAC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69B1E9-EB44-4E12-84CD-8F1BFC0E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D58-BADF-4CC8-B9C4-0F41E9F8E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4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6CC4A-0E75-44D4-B7ED-FB3035A1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336732-4BD6-4D2B-A4E1-D7F6F34E9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EEE1F4-BAC8-4C79-9E34-D5A3B6B32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DA64E6-EE29-46A8-B002-537AD272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0B1B-E4B1-4467-B71D-18F82552C9D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682133-34C9-4DC6-B93C-D709357C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16494-86C4-438C-AF06-DEA1987D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D58-BADF-4CC8-B9C4-0F41E9F8E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4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21E73-4769-477F-89FB-4BC6CDBD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61C219-BE7F-48FA-B5A4-48A733543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554ED4-C79F-4D6C-9E99-41F1E5128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52A0A-5F58-43E6-9323-E331EDBA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0B1B-E4B1-4467-B71D-18F82552C9D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7322C-05A1-493D-8A66-CB88497E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8891DE-0B5F-4ACE-BE33-D19C8320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D58-BADF-4CC8-B9C4-0F41E9F8E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18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C2ECB-EB73-470D-A5BB-19D5696A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B4AA00-24BE-48AD-82E4-2B7D1EF15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FA207-E994-4BE1-9D09-09245B714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40B1B-E4B1-4467-B71D-18F82552C9D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2E6E1-0E78-4EA7-A6CB-CA777A5EF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11B4CD-10C8-46A5-8B49-2160104A0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81D58-BADF-4CC8-B9C4-0F41E9F8E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5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E38E2A-E067-4B54-9E72-46BAE6A3D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4208" cy="6834208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8A22B63-26E6-4103-8073-6B4A12265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7142" y="1122363"/>
            <a:ext cx="4305670" cy="2046965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</a:rPr>
              <a:t>Обучение работе с формами и бланками ППЭ ГИА-9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1151D41D-B4B4-4D3D-9B7D-824A4603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9486" y="5628444"/>
            <a:ext cx="4634145" cy="72796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и составлено специалистами Центра государственной итоговой аттестации 2023 год</a:t>
            </a:r>
          </a:p>
          <a:p>
            <a:pPr algn="l"/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Ответственная: Данилина Анна Анатольевна, главный специалист Центра государственной итоговой 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2100082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3D986E-1C04-434A-87B7-31368A5AB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7" t="31845" r="67743" b="7572"/>
          <a:stretch/>
        </p:blipFill>
        <p:spPr>
          <a:xfrm>
            <a:off x="276776" y="273537"/>
            <a:ext cx="4472260" cy="598544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CF77B6-F15E-41DF-9A7F-FDE6EE754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2" t="29515" r="67014" b="8738"/>
          <a:stretch/>
        </p:blipFill>
        <p:spPr>
          <a:xfrm>
            <a:off x="2206711" y="239760"/>
            <a:ext cx="4472260" cy="634470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6A3E46-4F54-4C5F-8B2D-B8E17A34BE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9" t="29126" r="48738" b="17540"/>
          <a:stretch/>
        </p:blipFill>
        <p:spPr>
          <a:xfrm>
            <a:off x="463360" y="2377281"/>
            <a:ext cx="6793020" cy="434584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C7F9C7-9EFB-4D3A-B214-D4AB701863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26" t="27702" r="63228" b="9644"/>
          <a:stretch/>
        </p:blipFill>
        <p:spPr>
          <a:xfrm>
            <a:off x="4337736" y="303190"/>
            <a:ext cx="4531933" cy="62516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849FD6-1EF3-431B-8B89-3DE113544958}"/>
              </a:ext>
            </a:extLst>
          </p:cNvPr>
          <p:cNvSpPr/>
          <p:nvPr/>
        </p:nvSpPr>
        <p:spPr>
          <a:xfrm>
            <a:off x="8999732" y="480114"/>
            <a:ext cx="3520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Формы заполняют ответственные за проведение ГИА</a:t>
            </a:r>
          </a:p>
        </p:txBody>
      </p:sp>
    </p:spTree>
    <p:extLst>
      <p:ext uri="{BB962C8B-B14F-4D97-AF65-F5344CB8AC3E}">
        <p14:creationId xmlns:p14="http://schemas.microsoft.com/office/powerpoint/2010/main" val="345965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1C8A7A-A892-447F-8520-F7A7E20C3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r="6026"/>
          <a:stretch/>
        </p:blipFill>
        <p:spPr>
          <a:xfrm rot="16200000">
            <a:off x="1953132" y="-1443211"/>
            <a:ext cx="5827031" cy="946910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C97F18-C81C-45ED-AE1B-3110555CEE78}"/>
              </a:ext>
            </a:extLst>
          </p:cNvPr>
          <p:cNvSpPr/>
          <p:nvPr/>
        </p:nvSpPr>
        <p:spPr>
          <a:xfrm>
            <a:off x="5990491" y="1790255"/>
            <a:ext cx="2098432" cy="2406608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580E4-F980-492D-8587-CBA836F0A83B}"/>
              </a:ext>
            </a:extLst>
          </p:cNvPr>
          <p:cNvSpPr txBox="1"/>
          <p:nvPr/>
        </p:nvSpPr>
        <p:spPr>
          <a:xfrm>
            <a:off x="9769917" y="2582228"/>
            <a:ext cx="2289987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11 </a:t>
            </a:r>
            <a:r>
              <a:rPr lang="ru-RU" dirty="0"/>
              <a:t>по 18 - ставятся цифры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2A474C-500E-4BC1-B56F-2C11F899253C}"/>
              </a:ext>
            </a:extLst>
          </p:cNvPr>
          <p:cNvSpPr/>
          <p:nvPr/>
        </p:nvSpPr>
        <p:spPr>
          <a:xfrm>
            <a:off x="324759" y="2963103"/>
            <a:ext cx="9083775" cy="265456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0DC48-A8B2-4058-84B9-F242627095FE}"/>
              </a:ext>
            </a:extLst>
          </p:cNvPr>
          <p:cNvSpPr txBox="1"/>
          <p:nvPr/>
        </p:nvSpPr>
        <p:spPr>
          <a:xfrm>
            <a:off x="9769919" y="4567341"/>
            <a:ext cx="2422081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 неявке участника организатор ставит свою подпись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DC60D50-580F-44D6-8B04-B185355AA5A1}"/>
              </a:ext>
            </a:extLst>
          </p:cNvPr>
          <p:cNvSpPr/>
          <p:nvPr/>
        </p:nvSpPr>
        <p:spPr>
          <a:xfrm>
            <a:off x="4625160" y="1790255"/>
            <a:ext cx="1268836" cy="2406608"/>
          </a:xfrm>
          <a:prstGeom prst="rect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C7E10F-AA4A-43D1-A1C3-E3AEF2F4F093}"/>
              </a:ext>
            </a:extLst>
          </p:cNvPr>
          <p:cNvSpPr txBox="1"/>
          <p:nvPr/>
        </p:nvSpPr>
        <p:spPr>
          <a:xfrm>
            <a:off x="9769917" y="1782189"/>
            <a:ext cx="2362210" cy="369332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  <a:r>
              <a:rPr lang="en-US" dirty="0"/>
              <a:t> </a:t>
            </a:r>
            <a:r>
              <a:rPr lang="ru-RU" dirty="0"/>
              <a:t>по 10 - ставится знак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7D677D-C71D-433F-8D7D-A5B83D58D299}"/>
              </a:ext>
            </a:extLst>
          </p:cNvPr>
          <p:cNvSpPr/>
          <p:nvPr/>
        </p:nvSpPr>
        <p:spPr>
          <a:xfrm>
            <a:off x="4625160" y="4268679"/>
            <a:ext cx="3463763" cy="2654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3990E-85B5-42BF-91ED-1647FC9D598D}"/>
              </a:ext>
            </a:extLst>
          </p:cNvPr>
          <p:cNvSpPr txBox="1"/>
          <p:nvPr/>
        </p:nvSpPr>
        <p:spPr>
          <a:xfrm>
            <a:off x="9769919" y="3498368"/>
            <a:ext cx="2289986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«Итого» заполняется цифрами</a:t>
            </a:r>
          </a:p>
        </p:txBody>
      </p:sp>
    </p:spTree>
    <p:extLst>
      <p:ext uri="{BB962C8B-B14F-4D97-AF65-F5344CB8AC3E}">
        <p14:creationId xmlns:p14="http://schemas.microsoft.com/office/powerpoint/2010/main" val="24535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8696E6-174E-4149-895C-EC3612D5D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6381" r="9521" b="9958"/>
          <a:stretch/>
        </p:blipFill>
        <p:spPr>
          <a:xfrm>
            <a:off x="3881119" y="579119"/>
            <a:ext cx="4258601" cy="54660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B09530-337E-4C51-9D64-10C8F4FE0BC2}"/>
              </a:ext>
            </a:extLst>
          </p:cNvPr>
          <p:cNvSpPr txBox="1"/>
          <p:nvPr/>
        </p:nvSpPr>
        <p:spPr>
          <a:xfrm>
            <a:off x="8764953" y="2420481"/>
            <a:ext cx="232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Свободное место «</a:t>
            </a:r>
            <a:r>
              <a:rPr lang="en-US" dirty="0">
                <a:latin typeface="Century Gothic" panose="020B0502020202020204" pitchFamily="34" charset="0"/>
              </a:rPr>
              <a:t>Z</a:t>
            </a:r>
            <a:r>
              <a:rPr lang="ru-RU" dirty="0">
                <a:latin typeface="Century Gothic" panose="020B0502020202020204" pitchFamily="34" charset="0"/>
              </a:rPr>
              <a:t>»</a:t>
            </a:r>
            <a:r>
              <a:rPr lang="en-US" dirty="0">
                <a:latin typeface="Century Gothic" panose="020B0502020202020204" pitchFamily="34" charset="0"/>
              </a:rPr>
              <a:t> - </a:t>
            </a:r>
            <a:r>
              <a:rPr lang="ru-RU" dirty="0">
                <a:latin typeface="Century Gothic" panose="020B0502020202020204" pitchFamily="34" charset="0"/>
              </a:rPr>
              <a:t>не гасится</a:t>
            </a:r>
            <a:r>
              <a:rPr lang="en-US" dirty="0">
                <a:latin typeface="Century Gothic" panose="020B0502020202020204" pitchFamily="34" charset="0"/>
              </a:rPr>
              <a:t>!!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48287A78-02E2-4DB9-9962-4B3C2FE006EF}"/>
              </a:ext>
            </a:extLst>
          </p:cNvPr>
          <p:cNvSpPr/>
          <p:nvPr/>
        </p:nvSpPr>
        <p:spPr>
          <a:xfrm rot="10800000">
            <a:off x="7010396" y="2420479"/>
            <a:ext cx="1348152" cy="646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F6677-2725-462E-8631-551604FDEDE8}"/>
              </a:ext>
            </a:extLst>
          </p:cNvPr>
          <p:cNvSpPr txBox="1"/>
          <p:nvPr/>
        </p:nvSpPr>
        <p:spPr>
          <a:xfrm>
            <a:off x="9616831" y="4760684"/>
            <a:ext cx="294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Количество ДБО указывается в специальном окне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3B1A9816-C702-442E-B258-BE65574140BD}"/>
              </a:ext>
            </a:extLst>
          </p:cNvPr>
          <p:cNvSpPr/>
          <p:nvPr/>
        </p:nvSpPr>
        <p:spPr>
          <a:xfrm rot="5400000">
            <a:off x="8076417" y="4953500"/>
            <a:ext cx="646331" cy="1184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A4DD36-2468-4C81-AEAE-859459343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7"/>
          <a:stretch/>
        </p:blipFill>
        <p:spPr>
          <a:xfrm>
            <a:off x="3473460" y="377034"/>
            <a:ext cx="4283257" cy="61039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9D830B-AA20-4A59-B410-F90CDB70381F}"/>
              </a:ext>
            </a:extLst>
          </p:cNvPr>
          <p:cNvSpPr/>
          <p:nvPr/>
        </p:nvSpPr>
        <p:spPr>
          <a:xfrm>
            <a:off x="178528" y="3194574"/>
            <a:ext cx="304197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Свободное место «</a:t>
            </a:r>
            <a:r>
              <a:rPr lang="en-US" sz="2400" dirty="0">
                <a:latin typeface="Century Gothic" panose="020B0502020202020204" pitchFamily="34" charset="0"/>
              </a:rPr>
              <a:t>Z</a:t>
            </a:r>
            <a:r>
              <a:rPr lang="ru-RU" sz="2400" dirty="0">
                <a:latin typeface="Century Gothic" panose="020B0502020202020204" pitchFamily="34" charset="0"/>
              </a:rPr>
              <a:t>»</a:t>
            </a:r>
            <a:r>
              <a:rPr lang="en-US" sz="2400" dirty="0">
                <a:latin typeface="Century Gothic" panose="020B0502020202020204" pitchFamily="34" charset="0"/>
              </a:rPr>
              <a:t> - </a:t>
            </a:r>
            <a:r>
              <a:rPr lang="ru-RU" sz="2400" dirty="0">
                <a:latin typeface="Century Gothic" panose="020B0502020202020204" pitchFamily="34" charset="0"/>
              </a:rPr>
              <a:t>не гасится</a:t>
            </a:r>
            <a:r>
              <a:rPr lang="en-US" sz="2400" dirty="0">
                <a:latin typeface="Century Gothic" panose="020B0502020202020204" pitchFamily="34" charset="0"/>
              </a:rPr>
              <a:t>!!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AADB9BEE-40CD-4A98-B039-00CDE284E4DA}"/>
              </a:ext>
            </a:extLst>
          </p:cNvPr>
          <p:cNvSpPr/>
          <p:nvPr/>
        </p:nvSpPr>
        <p:spPr>
          <a:xfrm>
            <a:off x="1435038" y="2606777"/>
            <a:ext cx="1599079" cy="461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4E0E67-5FE8-446D-9D55-228CBDE5CB60}"/>
              </a:ext>
            </a:extLst>
          </p:cNvPr>
          <p:cNvSpPr txBox="1"/>
          <p:nvPr/>
        </p:nvSpPr>
        <p:spPr>
          <a:xfrm>
            <a:off x="178528" y="520834"/>
            <a:ext cx="281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Фамилия И.О. - достаточно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E1040994-5AC3-49B5-A0FE-34EFC8D72DB4}"/>
              </a:ext>
            </a:extLst>
          </p:cNvPr>
          <p:cNvSpPr/>
          <p:nvPr/>
        </p:nvSpPr>
        <p:spPr>
          <a:xfrm>
            <a:off x="1435038" y="1334720"/>
            <a:ext cx="1561736" cy="461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EB74C4-E6A0-4039-A1AD-2D870A90D3E9}"/>
              </a:ext>
            </a:extLst>
          </p:cNvPr>
          <p:cNvSpPr txBox="1"/>
          <p:nvPr/>
        </p:nvSpPr>
        <p:spPr>
          <a:xfrm>
            <a:off x="7924800" y="2274837"/>
            <a:ext cx="3997569" cy="2185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Время возвращения проставляется обязательно  </a:t>
            </a:r>
          </a:p>
          <a:p>
            <a:pPr algn="ctr"/>
            <a:r>
              <a:rPr lang="ru-RU" sz="1600" dirty="0">
                <a:latin typeface="Century Gothic" panose="020B0502020202020204" pitchFamily="34" charset="0"/>
              </a:rPr>
              <a:t>(если участника удалили или он досрочно завершил экзамен по состоянию здоровья – время проставляем по акту)</a:t>
            </a: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6756B450-0C09-4E5B-B63B-C4C36B5B79D6}"/>
              </a:ext>
            </a:extLst>
          </p:cNvPr>
          <p:cNvSpPr/>
          <p:nvPr/>
        </p:nvSpPr>
        <p:spPr>
          <a:xfrm rot="5400000">
            <a:off x="8505557" y="865665"/>
            <a:ext cx="726830" cy="1664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8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0FB5B6-5BE8-4CB4-A7E7-5906F1460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01167"/>
            <a:ext cx="9391649" cy="648930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A747D4-487F-4333-9D3B-935CD546EA8E}"/>
              </a:ext>
            </a:extLst>
          </p:cNvPr>
          <p:cNvSpPr/>
          <p:nvPr/>
        </p:nvSpPr>
        <p:spPr>
          <a:xfrm rot="11822460" flipH="1" flipV="1">
            <a:off x="8370609" y="4478057"/>
            <a:ext cx="372419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000" dirty="0"/>
              <a:t>ЧТО В КОНВЕРТЕ, ТО И НА КОНВЕРТЕ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0B78F8-352E-44A8-AD6C-900CC5E4BF06}"/>
              </a:ext>
            </a:extLst>
          </p:cNvPr>
          <p:cNvSpPr/>
          <p:nvPr/>
        </p:nvSpPr>
        <p:spPr>
          <a:xfrm>
            <a:off x="5543550" y="2838450"/>
            <a:ext cx="714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0   2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D0FF17-2690-4F71-B138-33B07F6870CC}"/>
              </a:ext>
            </a:extLst>
          </p:cNvPr>
          <p:cNvSpPr/>
          <p:nvPr/>
        </p:nvSpPr>
        <p:spPr>
          <a:xfrm>
            <a:off x="9170605" y="2903346"/>
            <a:ext cx="780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1   0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EB82339-B1BB-47F9-BE21-531B3895829A}"/>
              </a:ext>
            </a:extLst>
          </p:cNvPr>
          <p:cNvSpPr/>
          <p:nvPr/>
        </p:nvSpPr>
        <p:spPr>
          <a:xfrm>
            <a:off x="5562599" y="3332914"/>
            <a:ext cx="714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0   2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B032DE7-1B36-48AF-8683-F0EA1DE31000}"/>
              </a:ext>
            </a:extLst>
          </p:cNvPr>
          <p:cNvSpPr/>
          <p:nvPr/>
        </p:nvSpPr>
        <p:spPr>
          <a:xfrm>
            <a:off x="5562599" y="3754599"/>
            <a:ext cx="714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0   2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3829F1D-EA15-4574-A515-802199AE6C50}"/>
              </a:ext>
            </a:extLst>
          </p:cNvPr>
          <p:cNvSpPr/>
          <p:nvPr/>
        </p:nvSpPr>
        <p:spPr>
          <a:xfrm>
            <a:off x="5562599" y="4194935"/>
            <a:ext cx="714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0   2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C408C9A-D876-44FA-8AF4-342FC8FE5666}"/>
              </a:ext>
            </a:extLst>
          </p:cNvPr>
          <p:cNvSpPr/>
          <p:nvPr/>
        </p:nvSpPr>
        <p:spPr>
          <a:xfrm>
            <a:off x="5562599" y="4585778"/>
            <a:ext cx="714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0   2</a:t>
            </a:r>
          </a:p>
        </p:txBody>
      </p:sp>
    </p:spTree>
    <p:extLst>
      <p:ext uri="{BB962C8B-B14F-4D97-AF65-F5344CB8AC3E}">
        <p14:creationId xmlns:p14="http://schemas.microsoft.com/office/powerpoint/2010/main" val="5031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B87E38-4333-44AE-A4CA-C7D27A9FAE3A}"/>
              </a:ext>
            </a:extLst>
          </p:cNvPr>
          <p:cNvSpPr/>
          <p:nvPr/>
        </p:nvSpPr>
        <p:spPr>
          <a:xfrm>
            <a:off x="294290" y="1031422"/>
            <a:ext cx="11519338" cy="5046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До начала экзамена руководитель ППЭ выдает все нужные формы в аудитории ответственным организаторам, общественным организатором (по мере необходимости), медицинскому работнику (по мере необходимости) и т.д.</a:t>
            </a:r>
          </a:p>
          <a:p>
            <a:pPr>
              <a:lnSpc>
                <a:spcPct val="120000"/>
              </a:lnSpc>
            </a:pPr>
            <a:endParaRPr lang="ru-RU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После завершения экзамена во всех аудиториях руководитель ППЭ должен в Штабе ППЭ за специально подготовленным столом, в присутствии членов ГЭК получить от всех ответственных организаторов в аудитории следующие материалы по форме ППЭ-14-02: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запечатанный ВДП с БР, БО № 1, БО № 2 (лист 1 и лист 2), в том числе с ДБО № 2;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КИМ участников экзамена, запечатанные в ВДП;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ВДП с испорченными и бракованными комплектами ЭМ;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запечатанный конверт с использованными черновиками;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неиспользованные черновики;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формы ППЭ-05-02, ППЭ-12-02, ППЭ-12-03, ППЭ-12-04-МАШ, ППЭ-05-01 (2 экземпляра)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неиспользованные ДБО № 2;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служебные записки (при наличии)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103C29-F758-42D4-8F4C-BD09F3F06025}"/>
              </a:ext>
            </a:extLst>
          </p:cNvPr>
          <p:cNvSpPr/>
          <p:nvPr/>
        </p:nvSpPr>
        <p:spPr>
          <a:xfrm>
            <a:off x="294290" y="246951"/>
            <a:ext cx="4044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Руководитель ППЭ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03727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360B6D-5DB8-4C37-BD3A-0D295E54F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5479" r="12564"/>
          <a:stretch/>
        </p:blipFill>
        <p:spPr>
          <a:xfrm rot="5400000">
            <a:off x="2271394" y="-859222"/>
            <a:ext cx="5715311" cy="85764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ADF1C3-67A4-414F-9819-B83A8E4CFBCB}"/>
              </a:ext>
            </a:extLst>
          </p:cNvPr>
          <p:cNvSpPr/>
          <p:nvPr/>
        </p:nvSpPr>
        <p:spPr>
          <a:xfrm>
            <a:off x="6831724" y="1534510"/>
            <a:ext cx="2207173" cy="6411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553DBEF-3A8B-4950-B9D8-2475EDD896A8}"/>
              </a:ext>
            </a:extLst>
          </p:cNvPr>
          <p:cNvSpPr/>
          <p:nvPr/>
        </p:nvSpPr>
        <p:spPr>
          <a:xfrm>
            <a:off x="1072054" y="5123793"/>
            <a:ext cx="6064469" cy="1996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808C48-386A-4427-AF8B-82D62AC613A5}"/>
              </a:ext>
            </a:extLst>
          </p:cNvPr>
          <p:cNvSpPr/>
          <p:nvPr/>
        </p:nvSpPr>
        <p:spPr>
          <a:xfrm>
            <a:off x="9277518" y="4856164"/>
            <a:ext cx="2743689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Строка «ИТОГО» - обязательно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AB1391-C265-40C1-85F3-DD895D4109E5}"/>
              </a:ext>
            </a:extLst>
          </p:cNvPr>
          <p:cNvSpPr/>
          <p:nvPr/>
        </p:nvSpPr>
        <p:spPr>
          <a:xfrm>
            <a:off x="9209693" y="1197887"/>
            <a:ext cx="2811514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Количество ИК, которые были заменены в ППЭ в соответствии с Формой ППЭ 05-02</a:t>
            </a:r>
          </a:p>
        </p:txBody>
      </p:sp>
    </p:spTree>
    <p:extLst>
      <p:ext uri="{BB962C8B-B14F-4D97-AF65-F5344CB8AC3E}">
        <p14:creationId xmlns:p14="http://schemas.microsoft.com/office/powerpoint/2010/main" val="423947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3CA519-4B15-4098-9CF0-652FEEECDFF3}"/>
              </a:ext>
            </a:extLst>
          </p:cNvPr>
          <p:cNvSpPr/>
          <p:nvPr/>
        </p:nvSpPr>
        <p:spPr>
          <a:xfrm>
            <a:off x="5338853" y="1134516"/>
            <a:ext cx="3659542" cy="3385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1.4 = 2* на количество аудиторий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EA0950-D88C-4E1E-87DB-7878E0281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" r="13323"/>
          <a:stretch/>
        </p:blipFill>
        <p:spPr>
          <a:xfrm>
            <a:off x="661843" y="187960"/>
            <a:ext cx="4593330" cy="6670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342E069-83D7-4DC2-BF10-303FDA8FBE59}"/>
              </a:ext>
            </a:extLst>
          </p:cNvPr>
          <p:cNvSpPr/>
          <p:nvPr/>
        </p:nvSpPr>
        <p:spPr>
          <a:xfrm>
            <a:off x="1141543" y="1246380"/>
            <a:ext cx="3884744" cy="14560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64895D-09CB-4EF4-B70C-37C243688E28}"/>
              </a:ext>
            </a:extLst>
          </p:cNvPr>
          <p:cNvSpPr/>
          <p:nvPr/>
        </p:nvSpPr>
        <p:spPr>
          <a:xfrm>
            <a:off x="1141543" y="1922958"/>
            <a:ext cx="3884744" cy="14560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DB07EBE-5ED3-4D25-93B8-AE68ADC6E930}"/>
              </a:ext>
            </a:extLst>
          </p:cNvPr>
          <p:cNvSpPr/>
          <p:nvPr/>
        </p:nvSpPr>
        <p:spPr>
          <a:xfrm>
            <a:off x="4875292" y="1922957"/>
            <a:ext cx="150995" cy="14560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18F1528-073B-4511-9D77-0F72450E3F5D}"/>
              </a:ext>
            </a:extLst>
          </p:cNvPr>
          <p:cNvSpPr/>
          <p:nvPr/>
        </p:nvSpPr>
        <p:spPr>
          <a:xfrm>
            <a:off x="5329380" y="1753680"/>
            <a:ext cx="3659542" cy="33855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2.1, 2.12  = количеству аудиторий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C2469FD-8B64-409E-BD41-D7194DC102A2}"/>
              </a:ext>
            </a:extLst>
          </p:cNvPr>
          <p:cNvSpPr/>
          <p:nvPr/>
        </p:nvSpPr>
        <p:spPr>
          <a:xfrm>
            <a:off x="1141543" y="3641098"/>
            <a:ext cx="3884744" cy="9804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5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0CC6A9-4680-4522-9416-DBF938D58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t="7050" r="12118"/>
          <a:stretch/>
        </p:blipFill>
        <p:spPr>
          <a:xfrm>
            <a:off x="504495" y="241738"/>
            <a:ext cx="4288221" cy="63745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A05FA1-4F05-4DE1-BDC8-49271588AFEC}"/>
              </a:ext>
            </a:extLst>
          </p:cNvPr>
          <p:cNvSpPr/>
          <p:nvPr/>
        </p:nvSpPr>
        <p:spPr>
          <a:xfrm>
            <a:off x="7399286" y="34016"/>
            <a:ext cx="2053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Член ГЭК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3EA400-2E42-4CD2-9C44-57F8C22D8F62}"/>
              </a:ext>
            </a:extLst>
          </p:cNvPr>
          <p:cNvSpPr/>
          <p:nvPr/>
        </p:nvSpPr>
        <p:spPr>
          <a:xfrm>
            <a:off x="5002200" y="700830"/>
            <a:ext cx="6948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Член ГЭК обеспечивает соблюдение требований Порядка ГИА-9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762F41-F21F-44BA-884D-B3B6117937AE}"/>
              </a:ext>
            </a:extLst>
          </p:cNvPr>
          <p:cNvSpPr/>
          <p:nvPr/>
        </p:nvSpPr>
        <p:spPr>
          <a:xfrm>
            <a:off x="5076497" y="12034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На члена ГЭК возлагается обязанность по фиксированию всех случаев нарушения порядка проведения ГИА в ППЭ.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0FB42F-76A5-4EFF-98E1-B8432E07C848}"/>
              </a:ext>
            </a:extLst>
          </p:cNvPr>
          <p:cNvSpPr/>
          <p:nvPr/>
        </p:nvSpPr>
        <p:spPr>
          <a:xfrm>
            <a:off x="1660634" y="4981903"/>
            <a:ext cx="725214" cy="2627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C880EA-9017-45FD-B236-1C07C96108C0}"/>
              </a:ext>
            </a:extLst>
          </p:cNvPr>
          <p:cNvSpPr txBox="1"/>
          <p:nvPr/>
        </p:nvSpPr>
        <p:spPr>
          <a:xfrm>
            <a:off x="5623034" y="4981903"/>
            <a:ext cx="5116016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Номер пункта  Порядка прописывать обязательно</a:t>
            </a:r>
          </a:p>
        </p:txBody>
      </p:sp>
    </p:spTree>
    <p:extLst>
      <p:ext uri="{BB962C8B-B14F-4D97-AF65-F5344CB8AC3E}">
        <p14:creationId xmlns:p14="http://schemas.microsoft.com/office/powerpoint/2010/main" val="106811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A05FA1-4F05-4DE1-BDC8-49271588AFEC}"/>
              </a:ext>
            </a:extLst>
          </p:cNvPr>
          <p:cNvSpPr/>
          <p:nvPr/>
        </p:nvSpPr>
        <p:spPr>
          <a:xfrm>
            <a:off x="1266175" y="183599"/>
            <a:ext cx="2053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Член ГЭК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4AAFEF-424D-4EA2-8B8B-89BA38CF6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4" y="1006599"/>
            <a:ext cx="3479999" cy="45035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B9ADF4-83DC-4F82-B570-B207A3FE60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6" b="15736"/>
          <a:stretch/>
        </p:blipFill>
        <p:spPr>
          <a:xfrm>
            <a:off x="4866265" y="2981266"/>
            <a:ext cx="2848394" cy="3694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F60CD9-AF1A-474D-836D-DF152BB1D832}"/>
              </a:ext>
            </a:extLst>
          </p:cNvPr>
          <p:cNvSpPr/>
          <p:nvPr/>
        </p:nvSpPr>
        <p:spPr>
          <a:xfrm>
            <a:off x="6549940" y="3427498"/>
            <a:ext cx="505360" cy="2155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58C54A4-584B-4BB0-A071-BBDE84C6064A}"/>
              </a:ext>
            </a:extLst>
          </p:cNvPr>
          <p:cNvSpPr/>
          <p:nvPr/>
        </p:nvSpPr>
        <p:spPr>
          <a:xfrm>
            <a:off x="4866265" y="5940697"/>
            <a:ext cx="2848394" cy="6702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A18BC6D-9111-4A32-BECB-3419D63DBCDD}"/>
              </a:ext>
            </a:extLst>
          </p:cNvPr>
          <p:cNvCxnSpPr>
            <a:cxnSpLocks/>
          </p:cNvCxnSpPr>
          <p:nvPr/>
        </p:nvCxnSpPr>
        <p:spPr>
          <a:xfrm flipH="1">
            <a:off x="7055302" y="3520116"/>
            <a:ext cx="1290963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9F8F91C-34A1-417A-A200-1D4BDA9753DB}"/>
              </a:ext>
            </a:extLst>
          </p:cNvPr>
          <p:cNvCxnSpPr>
            <a:cxnSpLocks/>
          </p:cNvCxnSpPr>
          <p:nvPr/>
        </p:nvCxnSpPr>
        <p:spPr>
          <a:xfrm flipH="1">
            <a:off x="7552412" y="6287652"/>
            <a:ext cx="793853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67D030B-0CC4-49E9-9492-2D515CF262A9}"/>
              </a:ext>
            </a:extLst>
          </p:cNvPr>
          <p:cNvSpPr/>
          <p:nvPr/>
        </p:nvSpPr>
        <p:spPr>
          <a:xfrm>
            <a:off x="6057770" y="746233"/>
            <a:ext cx="5896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Принимает от участника экзамена апелляцию о нарушении установленного порядка проведения ГИА в двух экземплярах по форме ППЭ-02 в Штабе ППЭ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F9C4538-B415-4CD5-B742-7AC92B550B49}"/>
              </a:ext>
            </a:extLst>
          </p:cNvPr>
          <p:cNvSpPr/>
          <p:nvPr/>
        </p:nvSpPr>
        <p:spPr>
          <a:xfrm>
            <a:off x="2627587" y="1586397"/>
            <a:ext cx="578069" cy="2627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641DB5E4-381F-4FAD-91EE-CFEA4B62E7FA}"/>
              </a:ext>
            </a:extLst>
          </p:cNvPr>
          <p:cNvCxnSpPr>
            <a:cxnSpLocks/>
          </p:cNvCxnSpPr>
          <p:nvPr/>
        </p:nvCxnSpPr>
        <p:spPr>
          <a:xfrm flipH="1">
            <a:off x="3205656" y="1829597"/>
            <a:ext cx="2510039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77F49DC-D3AE-40E9-B278-5409D6B3A8E1}"/>
              </a:ext>
            </a:extLst>
          </p:cNvPr>
          <p:cNvSpPr txBox="1"/>
          <p:nvPr/>
        </p:nvSpPr>
        <p:spPr>
          <a:xfrm>
            <a:off x="4005377" y="1129850"/>
            <a:ext cx="1827864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в ППЭ не заполняются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DCE6D58-0952-4ED1-B317-450E15967C80}"/>
              </a:ext>
            </a:extLst>
          </p:cNvPr>
          <p:cNvSpPr/>
          <p:nvPr/>
        </p:nvSpPr>
        <p:spPr>
          <a:xfrm>
            <a:off x="6096000" y="20022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Организует проведение проверки изложенных в апелляции о нарушении Порядка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61183D-24A3-4E87-86BA-CEA38FD9392D}"/>
              </a:ext>
            </a:extLst>
          </p:cNvPr>
          <p:cNvSpPr txBox="1"/>
          <p:nvPr/>
        </p:nvSpPr>
        <p:spPr>
          <a:xfrm>
            <a:off x="8262059" y="2896662"/>
            <a:ext cx="1827864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в ППЭ не заполняются</a:t>
            </a:r>
          </a:p>
        </p:txBody>
      </p:sp>
    </p:spTree>
    <p:extLst>
      <p:ext uri="{BB962C8B-B14F-4D97-AF65-F5344CB8AC3E}">
        <p14:creationId xmlns:p14="http://schemas.microsoft.com/office/powerpoint/2010/main" val="126320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30" grpId="0"/>
      <p:bldP spid="33" grpId="0" animBg="1"/>
      <p:bldP spid="35" grpId="0" animBg="1"/>
      <p:bldP spid="36" grpId="0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11E47-3127-4EBF-8141-F6C7DD94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План работы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75896B-A97F-4E20-8BFA-61641FCF2B11}"/>
              </a:ext>
            </a:extLst>
          </p:cNvPr>
          <p:cNvSpPr/>
          <p:nvPr/>
        </p:nvSpPr>
        <p:spPr>
          <a:xfrm>
            <a:off x="905773" y="1215619"/>
            <a:ext cx="10133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D9462-4DCC-4FF7-AB33-8705D576DDE0}"/>
              </a:ext>
            </a:extLst>
          </p:cNvPr>
          <p:cNvSpPr txBox="1"/>
          <p:nvPr/>
        </p:nvSpPr>
        <p:spPr>
          <a:xfrm>
            <a:off x="905773" y="2021244"/>
            <a:ext cx="290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Бланки и формы ГИА-9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CE4BB-7E27-4EE8-945D-868039DEB51F}"/>
              </a:ext>
            </a:extLst>
          </p:cNvPr>
          <p:cNvSpPr txBox="1"/>
          <p:nvPr/>
        </p:nvSpPr>
        <p:spPr>
          <a:xfrm>
            <a:off x="905773" y="2549870"/>
            <a:ext cx="783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Работа организаторов и экспертов ГИА-9 с бланками участников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5F3D9-1862-4B54-B22F-E26CE843FC8E}"/>
              </a:ext>
            </a:extLst>
          </p:cNvPr>
          <p:cNvSpPr txBox="1"/>
          <p:nvPr/>
        </p:nvSpPr>
        <p:spPr>
          <a:xfrm>
            <a:off x="905773" y="3244412"/>
            <a:ext cx="2783134" cy="1078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Заполнение форм </a:t>
            </a:r>
          </a:p>
          <a:p>
            <a:pPr>
              <a:lnSpc>
                <a:spcPct val="50000"/>
              </a:lnSpc>
            </a:pPr>
            <a:endParaRPr lang="ru-RU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Организаторами ППЭ</a:t>
            </a:r>
          </a:p>
          <a:p>
            <a:pPr>
              <a:lnSpc>
                <a:spcPct val="50000"/>
              </a:lnSpc>
            </a:pPr>
            <a:endParaRPr lang="ru-RU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Руководителем ППЭ</a:t>
            </a:r>
          </a:p>
          <a:p>
            <a:pPr>
              <a:lnSpc>
                <a:spcPct val="50000"/>
              </a:lnSpc>
            </a:pPr>
            <a:endParaRPr lang="ru-RU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Членом ГЭК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05EEDB-2EF8-4EA7-BF8D-97CE77F5F1BF}"/>
              </a:ext>
            </a:extLst>
          </p:cNvPr>
          <p:cNvSpPr txBox="1"/>
          <p:nvPr/>
        </p:nvSpPr>
        <p:spPr>
          <a:xfrm>
            <a:off x="905773" y="4807353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Практическая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487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78EE2-DDC2-4128-901F-63B257CC4C79}"/>
              </a:ext>
            </a:extLst>
          </p:cNvPr>
          <p:cNvSpPr txBox="1"/>
          <p:nvPr/>
        </p:nvSpPr>
        <p:spPr>
          <a:xfrm>
            <a:off x="1903041" y="2413337"/>
            <a:ext cx="88905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>
                <a:latin typeface="Century Gothic" panose="020B0502020202020204" pitchFamily="34" charset="0"/>
              </a:rPr>
              <a:t>Практическая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683447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BEC7BB-C00E-4102-A1C6-755F6510CC97}"/>
              </a:ext>
            </a:extLst>
          </p:cNvPr>
          <p:cNvSpPr/>
          <p:nvPr/>
        </p:nvSpPr>
        <p:spPr>
          <a:xfrm>
            <a:off x="621102" y="163901"/>
            <a:ext cx="11128075" cy="595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аудиторию распределено 5 участников ОГЭ.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Петров Н.С. </a:t>
            </a:r>
            <a:r>
              <a:rPr lang="ru-RU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явился на экзамен.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Зарубин П.С. </a:t>
            </a:r>
            <a:r>
              <a:rPr lang="ru-RU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(БО№1 2230045584214) вышел из аудитории в 11.00 и был удалён за использование мобильного телефона в 11.30.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Нартовой Е.П. </a:t>
            </a:r>
            <a:r>
              <a:rPr lang="ru-RU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её требованию был заменён ИК.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экзамена она вышла из аудитории в 11.47 и вернулась в 11.50. (БО №1 2230113684379).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17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51CE45-CCFD-4B14-90B6-3CAD59F13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8" y="0"/>
            <a:ext cx="9022781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92FCE1-558C-487B-B6A4-E5A3F2A6ABDB}"/>
              </a:ext>
            </a:extLst>
          </p:cNvPr>
          <p:cNvSpPr/>
          <p:nvPr/>
        </p:nvSpPr>
        <p:spPr>
          <a:xfrm>
            <a:off x="4721087" y="1143000"/>
            <a:ext cx="646043" cy="28823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727B68-87D6-412E-8A2D-53C64837D338}"/>
              </a:ext>
            </a:extLst>
          </p:cNvPr>
          <p:cNvSpPr/>
          <p:nvPr/>
        </p:nvSpPr>
        <p:spPr>
          <a:xfrm>
            <a:off x="1205947" y="2819402"/>
            <a:ext cx="8365435" cy="28823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670C20F-2D47-43CA-A264-CCAB5B28DAF9}"/>
              </a:ext>
            </a:extLst>
          </p:cNvPr>
          <p:cNvSpPr/>
          <p:nvPr/>
        </p:nvSpPr>
        <p:spPr>
          <a:xfrm>
            <a:off x="1205947" y="3589682"/>
            <a:ext cx="2262810" cy="39590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F44145-AA1B-4AEE-9AE5-E43035C6E48D}"/>
              </a:ext>
            </a:extLst>
          </p:cNvPr>
          <p:cNvSpPr/>
          <p:nvPr/>
        </p:nvSpPr>
        <p:spPr>
          <a:xfrm>
            <a:off x="5336339" y="3674167"/>
            <a:ext cx="358784" cy="25758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022CF6-55CF-4062-B7E8-D4040C8D9172}"/>
              </a:ext>
            </a:extLst>
          </p:cNvPr>
          <p:cNvSpPr/>
          <p:nvPr/>
        </p:nvSpPr>
        <p:spPr>
          <a:xfrm>
            <a:off x="8151742" y="3674167"/>
            <a:ext cx="646043" cy="28823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9EF62-2342-4001-BD3D-917CFA87E0DE}"/>
              </a:ext>
            </a:extLst>
          </p:cNvPr>
          <p:cNvSpPr txBox="1"/>
          <p:nvPr/>
        </p:nvSpPr>
        <p:spPr>
          <a:xfrm>
            <a:off x="9847730" y="963951"/>
            <a:ext cx="2029532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Печать ЭМ  не осуществлялась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E2359-EAE0-4608-A46F-32D79406D8C6}"/>
              </a:ext>
            </a:extLst>
          </p:cNvPr>
          <p:cNvSpPr txBox="1"/>
          <p:nvPr/>
        </p:nvSpPr>
        <p:spPr>
          <a:xfrm>
            <a:off x="9792584" y="1907308"/>
            <a:ext cx="2226696" cy="120032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Петров Н.С. не явился, отметок нет.</a:t>
            </a:r>
          </a:p>
          <a:p>
            <a:r>
              <a:rPr lang="ru-RU" dirty="0"/>
              <a:t> Подпись организатора - есть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C94FB7-3FF3-48C9-88E1-CA947A463E9D}"/>
              </a:ext>
            </a:extLst>
          </p:cNvPr>
          <p:cNvSpPr txBox="1"/>
          <p:nvPr/>
        </p:nvSpPr>
        <p:spPr>
          <a:xfrm>
            <a:off x="9697171" y="3429000"/>
            <a:ext cx="2226696" cy="147732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Зарубин П.И. удалён. Бланки принимаем..</a:t>
            </a:r>
          </a:p>
          <a:p>
            <a:r>
              <a:rPr lang="ru-RU" dirty="0"/>
              <a:t> Подписи участника нет</a:t>
            </a:r>
          </a:p>
        </p:txBody>
      </p:sp>
    </p:spTree>
    <p:extLst>
      <p:ext uri="{BB962C8B-B14F-4D97-AF65-F5344CB8AC3E}">
        <p14:creationId xmlns:p14="http://schemas.microsoft.com/office/powerpoint/2010/main" val="34604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9D830B-AA20-4A59-B410-F90CDB70381F}"/>
              </a:ext>
            </a:extLst>
          </p:cNvPr>
          <p:cNvSpPr/>
          <p:nvPr/>
        </p:nvSpPr>
        <p:spPr>
          <a:xfrm>
            <a:off x="178528" y="3194574"/>
            <a:ext cx="304197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Свободное место «</a:t>
            </a:r>
            <a:r>
              <a:rPr lang="en-US" sz="2400" dirty="0">
                <a:latin typeface="Century Gothic" panose="020B0502020202020204" pitchFamily="34" charset="0"/>
              </a:rPr>
              <a:t>Z</a:t>
            </a:r>
            <a:r>
              <a:rPr lang="ru-RU" sz="2400" dirty="0">
                <a:latin typeface="Century Gothic" panose="020B0502020202020204" pitchFamily="34" charset="0"/>
              </a:rPr>
              <a:t>»</a:t>
            </a:r>
            <a:r>
              <a:rPr lang="en-US" sz="2400" dirty="0">
                <a:latin typeface="Century Gothic" panose="020B0502020202020204" pitchFamily="34" charset="0"/>
              </a:rPr>
              <a:t> - </a:t>
            </a:r>
            <a:r>
              <a:rPr lang="ru-RU" sz="2400" dirty="0">
                <a:latin typeface="Century Gothic" panose="020B0502020202020204" pitchFamily="34" charset="0"/>
              </a:rPr>
              <a:t>не гасится</a:t>
            </a:r>
            <a:r>
              <a:rPr lang="en-US" sz="2400" dirty="0">
                <a:latin typeface="Century Gothic" panose="020B0502020202020204" pitchFamily="34" charset="0"/>
              </a:rPr>
              <a:t>!!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4E0E67-5FE8-446D-9D55-228CBDE5CB60}"/>
              </a:ext>
            </a:extLst>
          </p:cNvPr>
          <p:cNvSpPr txBox="1"/>
          <p:nvPr/>
        </p:nvSpPr>
        <p:spPr>
          <a:xfrm>
            <a:off x="178528" y="520834"/>
            <a:ext cx="281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Фамилия И.О. - достаточно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EB74C4-E6A0-4039-A1AD-2D870A90D3E9}"/>
              </a:ext>
            </a:extLst>
          </p:cNvPr>
          <p:cNvSpPr txBox="1"/>
          <p:nvPr/>
        </p:nvSpPr>
        <p:spPr>
          <a:xfrm>
            <a:off x="7924800" y="2274837"/>
            <a:ext cx="3997569" cy="2185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Время возвращения проставляется обязательно  </a:t>
            </a:r>
          </a:p>
          <a:p>
            <a:pPr algn="ctr"/>
            <a:r>
              <a:rPr lang="ru-RU" sz="1600" dirty="0">
                <a:latin typeface="Century Gothic" panose="020B0502020202020204" pitchFamily="34" charset="0"/>
              </a:rPr>
              <a:t>(если участника удалили или он досрочно завершил экзамен по состоянию здоровья – время проставляем по акту)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AE2E9D-4187-460B-9C48-352E09AB0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78" y="0"/>
            <a:ext cx="5299364" cy="6858000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6756B450-0C09-4E5B-B63B-C4C36B5B79D6}"/>
              </a:ext>
            </a:extLst>
          </p:cNvPr>
          <p:cNvSpPr/>
          <p:nvPr/>
        </p:nvSpPr>
        <p:spPr>
          <a:xfrm rot="5400000">
            <a:off x="8505557" y="865665"/>
            <a:ext cx="726830" cy="1664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AADB9BEE-40CD-4A98-B039-00CDE284E4DA}"/>
              </a:ext>
            </a:extLst>
          </p:cNvPr>
          <p:cNvSpPr/>
          <p:nvPr/>
        </p:nvSpPr>
        <p:spPr>
          <a:xfrm>
            <a:off x="1435038" y="2606777"/>
            <a:ext cx="1599079" cy="461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E1040994-5AC3-49B5-A0FE-34EFC8D72DB4}"/>
              </a:ext>
            </a:extLst>
          </p:cNvPr>
          <p:cNvSpPr/>
          <p:nvPr/>
        </p:nvSpPr>
        <p:spPr>
          <a:xfrm>
            <a:off x="1435038" y="1334720"/>
            <a:ext cx="1561736" cy="461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 animBg="1"/>
      <p:bldP spid="18" grpId="0" animBg="1"/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360B6D-5DB8-4C37-BD3A-0D295E54F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5479" r="12564"/>
          <a:stretch/>
        </p:blipFill>
        <p:spPr>
          <a:xfrm rot="5400000">
            <a:off x="2271394" y="-859222"/>
            <a:ext cx="5715311" cy="85764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ADF1C3-67A4-414F-9819-B83A8E4CFBCB}"/>
              </a:ext>
            </a:extLst>
          </p:cNvPr>
          <p:cNvSpPr/>
          <p:nvPr/>
        </p:nvSpPr>
        <p:spPr>
          <a:xfrm>
            <a:off x="6831724" y="1534510"/>
            <a:ext cx="2207173" cy="6411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553DBEF-3A8B-4950-B9D8-2475EDD896A8}"/>
              </a:ext>
            </a:extLst>
          </p:cNvPr>
          <p:cNvSpPr/>
          <p:nvPr/>
        </p:nvSpPr>
        <p:spPr>
          <a:xfrm>
            <a:off x="1072054" y="5123793"/>
            <a:ext cx="6064469" cy="1996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808C48-386A-4427-AF8B-82D62AC613A5}"/>
              </a:ext>
            </a:extLst>
          </p:cNvPr>
          <p:cNvSpPr/>
          <p:nvPr/>
        </p:nvSpPr>
        <p:spPr>
          <a:xfrm>
            <a:off x="9277518" y="4856164"/>
            <a:ext cx="2743689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Строка «ИТОГО» - обязательно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AB1391-C265-40C1-85F3-DD895D4109E5}"/>
              </a:ext>
            </a:extLst>
          </p:cNvPr>
          <p:cNvSpPr/>
          <p:nvPr/>
        </p:nvSpPr>
        <p:spPr>
          <a:xfrm>
            <a:off x="9209693" y="1197887"/>
            <a:ext cx="2811514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Количество ИК, которые были заменены в ППЭ в соответствии с Формой ППЭ 05-02</a:t>
            </a:r>
          </a:p>
        </p:txBody>
      </p:sp>
    </p:spTree>
    <p:extLst>
      <p:ext uri="{BB962C8B-B14F-4D97-AF65-F5344CB8AC3E}">
        <p14:creationId xmlns:p14="http://schemas.microsoft.com/office/powerpoint/2010/main" val="16016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16DFFA-A1F1-49C0-9BB5-1AFF950B5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t="7050" r="12118"/>
          <a:stretch/>
        </p:blipFill>
        <p:spPr>
          <a:xfrm>
            <a:off x="3880254" y="155274"/>
            <a:ext cx="4276883" cy="6357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54EF1C-9219-48D5-9C32-1742F1B026B3}"/>
              </a:ext>
            </a:extLst>
          </p:cNvPr>
          <p:cNvSpPr/>
          <p:nvPr/>
        </p:nvSpPr>
        <p:spPr>
          <a:xfrm>
            <a:off x="4999056" y="4904265"/>
            <a:ext cx="725214" cy="2627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057A70-1849-4C54-8797-AE09E8FC6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3" y="1074603"/>
            <a:ext cx="3876513" cy="55111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64E785-ACAA-423C-8663-F5191A58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33" y="1074603"/>
            <a:ext cx="3465030" cy="493986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98E36F-6A89-4D90-940F-20DAF2952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10" y="5055199"/>
            <a:ext cx="4044152" cy="120640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37DAE9-293D-4163-9B11-EE5EDC780BA5}"/>
              </a:ext>
            </a:extLst>
          </p:cNvPr>
          <p:cNvSpPr/>
          <p:nvPr/>
        </p:nvSpPr>
        <p:spPr>
          <a:xfrm>
            <a:off x="1891936" y="197199"/>
            <a:ext cx="8408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ПОРЯДОК ПРОВЕДЕНИЯ ГОСУДАРСТВЕННОЙ ИТОГОВОЙ АТТЕСТАЦИИ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ПО ОБРАЗОВАТЕЛЬНЫМ ПРОГРАММАМ ОСНОВНОГО ОБЩЕГО ОБРАЗОВАНИЯ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EB6F843-3D1C-478B-800B-B3C1CA90AD70}"/>
              </a:ext>
            </a:extLst>
          </p:cNvPr>
          <p:cNvSpPr/>
          <p:nvPr/>
        </p:nvSpPr>
        <p:spPr>
          <a:xfrm>
            <a:off x="4974726" y="3544536"/>
            <a:ext cx="1500326" cy="410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8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BA45EA-D0CE-4540-952C-BE101EA5BA27}"/>
              </a:ext>
            </a:extLst>
          </p:cNvPr>
          <p:cNvSpPr/>
          <p:nvPr/>
        </p:nvSpPr>
        <p:spPr>
          <a:xfrm>
            <a:off x="0" y="3784442"/>
            <a:ext cx="121932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Исключена норма о необходимости выделять в ППЭ отдельные помещения для представителей средств массовой информации и общественных наблюдателей.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878FC-30C0-4671-AAE0-F1B5E3FF8F08}"/>
              </a:ext>
            </a:extLst>
          </p:cNvPr>
          <p:cNvSpPr txBox="1"/>
          <p:nvPr/>
        </p:nvSpPr>
        <p:spPr>
          <a:xfrm>
            <a:off x="-1200" y="192016"/>
            <a:ext cx="1219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Основные нововведения проекта Порядка ГИА-9 2024 г.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4A4FB3-69E8-4FCC-88A4-0E7DABAE235E}"/>
              </a:ext>
            </a:extLst>
          </p:cNvPr>
          <p:cNvSpPr/>
          <p:nvPr/>
        </p:nvSpPr>
        <p:spPr>
          <a:xfrm>
            <a:off x="0" y="944078"/>
            <a:ext cx="12192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Официально устанавливается возможность проведения итогового собеседования в дистанционной форме.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617826D-C017-4FA6-8FA8-2A3089CB980E}"/>
              </a:ext>
            </a:extLst>
          </p:cNvPr>
          <p:cNvSpPr/>
          <p:nvPr/>
        </p:nvSpPr>
        <p:spPr>
          <a:xfrm>
            <a:off x="0" y="1798533"/>
            <a:ext cx="12192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Изменена дополнительная дата проведения итогового собеседования: вместо первого рабочего понедельника мая – третий понедельник апреля.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FF75C9-2C1C-41EC-BF65-4DD191C71968}"/>
              </a:ext>
            </a:extLst>
          </p:cNvPr>
          <p:cNvSpPr/>
          <p:nvPr/>
        </p:nvSpPr>
        <p:spPr>
          <a:xfrm>
            <a:off x="0" y="2652988"/>
            <a:ext cx="121932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Устанавливается требование о запрете участникам итогового собеседования иметь при себе средства связи, фото-, аудио- и видеоаппаратуру, справочные материалы, письменные заметки и иные средства хранения и передачи информации.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EC0CA86-33E3-4901-912C-237EE20C5084}"/>
              </a:ext>
            </a:extLst>
          </p:cNvPr>
          <p:cNvSpPr/>
          <p:nvPr/>
        </p:nvSpPr>
        <p:spPr>
          <a:xfrm>
            <a:off x="-1200" y="4638897"/>
            <a:ext cx="121932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Устанавливается возможность организации для участников экзаменов подачи заявлений об участии в ГИА-9 и ГИА-11 в дистанционной форме.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B53DA7-79E4-4208-993B-A8F45E00BC81}"/>
              </a:ext>
            </a:extLst>
          </p:cNvPr>
          <p:cNvSpPr/>
          <p:nvPr/>
        </p:nvSpPr>
        <p:spPr>
          <a:xfrm>
            <a:off x="25218" y="5496691"/>
            <a:ext cx="121932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Регламентированы случаи опоздания участников экзаменов и порядок действий лиц, привлекаемых к организации и проведению экзаменов, при опозданиях и неявке участников.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17960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7CF6DA-650D-4E73-BBEC-169493FE9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3" y="622169"/>
            <a:ext cx="9921921" cy="51211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916FB5-F7FE-432E-B5F7-F2251014D628}"/>
              </a:ext>
            </a:extLst>
          </p:cNvPr>
          <p:cNvSpPr txBox="1"/>
          <p:nvPr/>
        </p:nvSpPr>
        <p:spPr>
          <a:xfrm>
            <a:off x="0" y="116601"/>
            <a:ext cx="1219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Проект Порядка ГИА-9 2024 г.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4AF3A7-1954-4470-AA43-171DC5E0A331}"/>
              </a:ext>
            </a:extLst>
          </p:cNvPr>
          <p:cNvSpPr/>
          <p:nvPr/>
        </p:nvSpPr>
        <p:spPr>
          <a:xfrm>
            <a:off x="6354203" y="4535807"/>
            <a:ext cx="542808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https://regulation.gov.ru/projects#npa=135684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3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F04A3C-1090-40DD-B931-ED31F0FA1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" y="124350"/>
            <a:ext cx="4366214" cy="6175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046C7B-C1A2-4FBC-96C4-C20008256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87" y="164107"/>
            <a:ext cx="3902384" cy="5519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94A96B-4DAC-471D-908B-F570497E4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97" y="1375802"/>
            <a:ext cx="3449160" cy="48783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F93F6D-097E-4B6F-9FAE-6A7CB0C35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71" y="2031385"/>
            <a:ext cx="3326403" cy="47047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Маркеры-галочки">
            <a:extLst>
              <a:ext uri="{FF2B5EF4-FFF2-40B4-BE49-F238E27FC236}">
                <a16:creationId xmlns:a16="http://schemas.microsoft.com/office/drawing/2014/main" id="{BC77FAFB-82B9-4CB8-A14D-F25D4A5A9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72600" y="5615625"/>
            <a:ext cx="592806" cy="592806"/>
          </a:xfrm>
          <a:prstGeom prst="rect">
            <a:avLst/>
          </a:prstGeom>
        </p:spPr>
      </p:pic>
      <p:sp>
        <p:nvSpPr>
          <p:cNvPr id="17" name="AutoShape 2" descr="C:\Users\danilina\Downloads\i.webp">
            <a:extLst>
              <a:ext uri="{FF2B5EF4-FFF2-40B4-BE49-F238E27FC236}">
                <a16:creationId xmlns:a16="http://schemas.microsoft.com/office/drawing/2014/main" id="{7CB2F319-A9B6-4C44-947E-311BC9921A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1EEDAA-1A7D-41D9-9396-AABF822FE1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85" y="892563"/>
            <a:ext cx="491964" cy="48323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18E48F2-46D8-4FEE-ACE4-BAC3B90A8D85}"/>
              </a:ext>
            </a:extLst>
          </p:cNvPr>
          <p:cNvSpPr/>
          <p:nvPr/>
        </p:nvSpPr>
        <p:spPr>
          <a:xfrm>
            <a:off x="952106" y="716399"/>
            <a:ext cx="2921494" cy="2074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2387462-3E72-4D17-A219-08F65FC76EA5}"/>
              </a:ext>
            </a:extLst>
          </p:cNvPr>
          <p:cNvSpPr/>
          <p:nvPr/>
        </p:nvSpPr>
        <p:spPr>
          <a:xfrm>
            <a:off x="5572577" y="541832"/>
            <a:ext cx="2448223" cy="2074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4F38EEC-C963-4B0B-8863-1F5E74C23D97}"/>
              </a:ext>
            </a:extLst>
          </p:cNvPr>
          <p:cNvSpPr/>
          <p:nvPr/>
        </p:nvSpPr>
        <p:spPr>
          <a:xfrm>
            <a:off x="6585445" y="2339690"/>
            <a:ext cx="2095185" cy="1772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5853411-AA84-42F0-A6B0-D44B14170AAB}"/>
              </a:ext>
            </a:extLst>
          </p:cNvPr>
          <p:cNvCxnSpPr/>
          <p:nvPr/>
        </p:nvCxnSpPr>
        <p:spPr>
          <a:xfrm>
            <a:off x="6571855" y="3288816"/>
            <a:ext cx="1800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72B199B9-5CCE-49C3-BD54-4BCB9C5BA417}"/>
              </a:ext>
            </a:extLst>
          </p:cNvPr>
          <p:cNvCxnSpPr>
            <a:cxnSpLocks/>
          </p:cNvCxnSpPr>
          <p:nvPr/>
        </p:nvCxnSpPr>
        <p:spPr>
          <a:xfrm flipH="1">
            <a:off x="6569867" y="3305942"/>
            <a:ext cx="1800226" cy="295275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22F7587-2080-46DB-9C68-76BD11CD6770}"/>
              </a:ext>
            </a:extLst>
          </p:cNvPr>
          <p:cNvCxnSpPr>
            <a:cxnSpLocks/>
          </p:cNvCxnSpPr>
          <p:nvPr/>
        </p:nvCxnSpPr>
        <p:spPr>
          <a:xfrm>
            <a:off x="6562330" y="6258692"/>
            <a:ext cx="18954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CA22D8C-FBFF-4394-AACC-1B995884CC96}"/>
              </a:ext>
            </a:extLst>
          </p:cNvPr>
          <p:cNvSpPr/>
          <p:nvPr/>
        </p:nvSpPr>
        <p:spPr>
          <a:xfrm>
            <a:off x="8646970" y="4456"/>
            <a:ext cx="3494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Бланки – для участников ГИА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8A06531-4CA4-449C-84F7-45F83A3A7FD8}"/>
              </a:ext>
            </a:extLst>
          </p:cNvPr>
          <p:cNvSpPr/>
          <p:nvPr/>
        </p:nvSpPr>
        <p:spPr>
          <a:xfrm>
            <a:off x="5880025" y="1712969"/>
            <a:ext cx="2288623" cy="1772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B03360-1159-4022-A698-12043C522A4D}"/>
              </a:ext>
            </a:extLst>
          </p:cNvPr>
          <p:cNvSpPr/>
          <p:nvPr/>
        </p:nvSpPr>
        <p:spPr>
          <a:xfrm>
            <a:off x="2628561" y="5719116"/>
            <a:ext cx="264763" cy="2074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2F1B9A-8C42-4FB4-83A4-E9C8E465D7F7}"/>
              </a:ext>
            </a:extLst>
          </p:cNvPr>
          <p:cNvSpPr/>
          <p:nvPr/>
        </p:nvSpPr>
        <p:spPr>
          <a:xfrm>
            <a:off x="672860" y="1712969"/>
            <a:ext cx="3593404" cy="5928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94A96B-4DAC-471D-908B-F570497E4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2" y="1570257"/>
            <a:ext cx="3503594" cy="49553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F93F6D-097E-4B6F-9FAE-6A7CB0C35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56" y="1721573"/>
            <a:ext cx="3396609" cy="480404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AutoShape 2" descr="C:\Users\danilina\Downloads\i.webp">
            <a:extLst>
              <a:ext uri="{FF2B5EF4-FFF2-40B4-BE49-F238E27FC236}">
                <a16:creationId xmlns:a16="http://schemas.microsoft.com/office/drawing/2014/main" id="{7CB2F319-A9B6-4C44-947E-311BC9921A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72569" y="422121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CA22D8C-FBFF-4394-AACC-1B995884CC96}"/>
              </a:ext>
            </a:extLst>
          </p:cNvPr>
          <p:cNvSpPr/>
          <p:nvPr/>
        </p:nvSpPr>
        <p:spPr>
          <a:xfrm>
            <a:off x="316119" y="34687"/>
            <a:ext cx="63321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Привязка ДБО№ 2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 основному комплекту участника ГИА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920A90C-8D95-4E86-8CAE-B51BC58701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6" t="27702" r="63228" b="9644"/>
          <a:stretch/>
        </p:blipFill>
        <p:spPr>
          <a:xfrm>
            <a:off x="8630055" y="449581"/>
            <a:ext cx="2440717" cy="36710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7B22DAA-65F1-41B1-B205-9B439C8E6BC3}"/>
              </a:ext>
            </a:extLst>
          </p:cNvPr>
          <p:cNvSpPr/>
          <p:nvPr/>
        </p:nvSpPr>
        <p:spPr>
          <a:xfrm>
            <a:off x="3917172" y="2374982"/>
            <a:ext cx="1186992" cy="2656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лево 26">
            <a:extLst>
              <a:ext uri="{FF2B5EF4-FFF2-40B4-BE49-F238E27FC236}">
                <a16:creationId xmlns:a16="http://schemas.microsoft.com/office/drawing/2014/main" id="{179C816F-4BD4-4E2A-8366-77E35E5BB294}"/>
              </a:ext>
            </a:extLst>
          </p:cNvPr>
          <p:cNvSpPr/>
          <p:nvPr/>
        </p:nvSpPr>
        <p:spPr>
          <a:xfrm rot="347377" flipV="1">
            <a:off x="2594759" y="2247037"/>
            <a:ext cx="1577847" cy="107003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77C2B3B-3E22-4B24-9060-D3E04D010757}"/>
              </a:ext>
            </a:extLst>
          </p:cNvPr>
          <p:cNvSpPr/>
          <p:nvPr/>
        </p:nvSpPr>
        <p:spPr>
          <a:xfrm>
            <a:off x="5058779" y="2221613"/>
            <a:ext cx="1248354" cy="211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3C3CF5-45BB-48D0-8B3C-051AB2B4A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66958" y="3990945"/>
            <a:ext cx="2321627" cy="300445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5E467-2F3C-4E9A-B297-7DCEF340AFDE}"/>
              </a:ext>
            </a:extLst>
          </p:cNvPr>
          <p:cNvSpPr txBox="1"/>
          <p:nvPr/>
        </p:nvSpPr>
        <p:spPr>
          <a:xfrm>
            <a:off x="3895428" y="5748442"/>
            <a:ext cx="425386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3. Делается отметка в ППЭ 05-02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A62AC2-EF90-4C0F-ABAF-C8891E98B70C}"/>
              </a:ext>
            </a:extLst>
          </p:cNvPr>
          <p:cNvSpPr txBox="1"/>
          <p:nvPr/>
        </p:nvSpPr>
        <p:spPr>
          <a:xfrm>
            <a:off x="1288804" y="914790"/>
            <a:ext cx="6760569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Важно! Поле привязки  последнего листа остаётся пустым!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7933903-143C-43E2-9A73-8BD1BD2DFA2B}"/>
              </a:ext>
            </a:extLst>
          </p:cNvPr>
          <p:cNvSpPr/>
          <p:nvPr/>
        </p:nvSpPr>
        <p:spPr>
          <a:xfrm>
            <a:off x="2342226" y="1533681"/>
            <a:ext cx="631371" cy="5917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BEDA635E-ED16-4CAF-A7D0-B0B9F0D663CB}"/>
              </a:ext>
            </a:extLst>
          </p:cNvPr>
          <p:cNvSpPr/>
          <p:nvPr/>
        </p:nvSpPr>
        <p:spPr>
          <a:xfrm>
            <a:off x="8193137" y="237898"/>
            <a:ext cx="631371" cy="5917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52DA06A-B0DA-4C1A-B5CC-3E4F33A0C989}"/>
              </a:ext>
            </a:extLst>
          </p:cNvPr>
          <p:cNvSpPr/>
          <p:nvPr/>
        </p:nvSpPr>
        <p:spPr>
          <a:xfrm>
            <a:off x="3383682" y="4471264"/>
            <a:ext cx="52463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/>
              <a:t>2. Номер штрих-кода ДБО переносится в ППЭ 13-02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5B87659-BF3F-49DF-9F8C-36A0EC07FDD6}"/>
              </a:ext>
            </a:extLst>
          </p:cNvPr>
          <p:cNvSpPr/>
          <p:nvPr/>
        </p:nvSpPr>
        <p:spPr>
          <a:xfrm>
            <a:off x="8217539" y="3800090"/>
            <a:ext cx="631371" cy="5917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A8B9D5-E1EA-40D7-BC48-9827138C70A8}"/>
              </a:ext>
            </a:extLst>
          </p:cNvPr>
          <p:cNvSpPr/>
          <p:nvPr/>
        </p:nvSpPr>
        <p:spPr>
          <a:xfrm>
            <a:off x="3482211" y="3350850"/>
            <a:ext cx="474660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Номер штрих-кода ДБО 2 переносится в предыдущий лист работы</a:t>
            </a:r>
          </a:p>
        </p:txBody>
      </p:sp>
    </p:spTree>
    <p:extLst>
      <p:ext uri="{BB962C8B-B14F-4D97-AF65-F5344CB8AC3E}">
        <p14:creationId xmlns:p14="http://schemas.microsoft.com/office/powerpoint/2010/main" val="13411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6" grpId="0" animBg="1"/>
      <p:bldP spid="8" grpId="0" animBg="1"/>
      <p:bldP spid="10" grpId="0" animBg="1"/>
      <p:bldP spid="35" grpId="0" animBg="1"/>
      <p:bldP spid="13" grpId="0" animBg="1"/>
      <p:bldP spid="3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FE1F13-AEA8-435E-9DC4-9A076BADD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5" y="793785"/>
            <a:ext cx="4341208" cy="56180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F0635C-5240-4E1D-8E44-481900CC2D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1" b="55214"/>
          <a:stretch/>
        </p:blipFill>
        <p:spPr>
          <a:xfrm>
            <a:off x="6294329" y="3867586"/>
            <a:ext cx="4149507" cy="28238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8F0D2E6-612E-4F99-BE11-B61EF03157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r="10033" b="54435"/>
          <a:stretch/>
        </p:blipFill>
        <p:spPr>
          <a:xfrm>
            <a:off x="6213855" y="967212"/>
            <a:ext cx="4310454" cy="26355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Левая фигурная скобка 18">
            <a:extLst>
              <a:ext uri="{FF2B5EF4-FFF2-40B4-BE49-F238E27FC236}">
                <a16:creationId xmlns:a16="http://schemas.microsoft.com/office/drawing/2014/main" id="{991E4C2D-943C-487B-B12F-4FD7BDC2CA4E}"/>
              </a:ext>
            </a:extLst>
          </p:cNvPr>
          <p:cNvSpPr/>
          <p:nvPr/>
        </p:nvSpPr>
        <p:spPr>
          <a:xfrm>
            <a:off x="4876795" y="793784"/>
            <a:ext cx="1219205" cy="5674227"/>
          </a:xfrm>
          <a:prstGeom prst="leftBrace">
            <a:avLst>
              <a:gd name="adj1" fmla="val 8333"/>
              <a:gd name="adj2" fmla="val 7024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58AB40-34B8-4DD1-8ED8-189135A6751F}"/>
              </a:ext>
            </a:extLst>
          </p:cNvPr>
          <p:cNvSpPr txBox="1"/>
          <p:nvPr/>
        </p:nvSpPr>
        <p:spPr>
          <a:xfrm>
            <a:off x="3981104" y="3032445"/>
            <a:ext cx="303784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Обязательно к переносу!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3E942-0E30-4CEF-853F-7FC1EB98FB33}"/>
              </a:ext>
            </a:extLst>
          </p:cNvPr>
          <p:cNvSpPr txBox="1"/>
          <p:nvPr/>
        </p:nvSpPr>
        <p:spPr>
          <a:xfrm>
            <a:off x="207411" y="81754"/>
            <a:ext cx="1086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Особенности проведения экзамена по  химии</a:t>
            </a:r>
          </a:p>
        </p:txBody>
      </p:sp>
    </p:spTree>
    <p:extLst>
      <p:ext uri="{BB962C8B-B14F-4D97-AF65-F5344CB8AC3E}">
        <p14:creationId xmlns:p14="http://schemas.microsoft.com/office/powerpoint/2010/main" val="40050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9E0BC4-54BB-43AC-ADC9-04DF5F685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33"/>
          <a:stretch/>
        </p:blipFill>
        <p:spPr>
          <a:xfrm>
            <a:off x="5865074" y="2068291"/>
            <a:ext cx="5481637" cy="16920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338750-8803-4FEF-A035-67ADE2E81FA1}"/>
              </a:ext>
            </a:extLst>
          </p:cNvPr>
          <p:cNvSpPr txBox="1"/>
          <p:nvPr/>
        </p:nvSpPr>
        <p:spPr>
          <a:xfrm flipH="1">
            <a:off x="6904430" y="1383181"/>
            <a:ext cx="43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Последний лист в КИМ по химии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61AB5-41AB-4351-A38E-F96B0B0F456C}"/>
              </a:ext>
            </a:extLst>
          </p:cNvPr>
          <p:cNvSpPr txBox="1"/>
          <p:nvPr/>
        </p:nvSpPr>
        <p:spPr>
          <a:xfrm>
            <a:off x="5999037" y="4106171"/>
            <a:ext cx="562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Номер места вписывает специалист по проведению инструктажа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51E0B-821C-41B0-AA9B-65C28045EF92}"/>
              </a:ext>
            </a:extLst>
          </p:cNvPr>
          <p:cNvSpPr txBox="1"/>
          <p:nvPr/>
        </p:nvSpPr>
        <p:spPr>
          <a:xfrm flipH="1">
            <a:off x="6096000" y="5599488"/>
            <a:ext cx="43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Упаковывается вместе с КИМ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B931A-0B9A-487D-BCBC-1C4EECD910FF}"/>
              </a:ext>
            </a:extLst>
          </p:cNvPr>
          <p:cNvSpPr txBox="1"/>
          <p:nvPr/>
        </p:nvSpPr>
        <p:spPr>
          <a:xfrm flipH="1">
            <a:off x="6096000" y="4991329"/>
            <a:ext cx="43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сканируется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F45894-90A8-4CEC-B826-A5EE9A8A5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4" y="299405"/>
            <a:ext cx="4723229" cy="6112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D21437-245E-49D0-84C3-662071A06865}"/>
              </a:ext>
            </a:extLst>
          </p:cNvPr>
          <p:cNvSpPr txBox="1"/>
          <p:nvPr/>
        </p:nvSpPr>
        <p:spPr>
          <a:xfrm>
            <a:off x="5685184" y="228600"/>
            <a:ext cx="6251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Особенности проведения экзамена по  химии</a:t>
            </a:r>
          </a:p>
        </p:txBody>
      </p:sp>
    </p:spTree>
    <p:extLst>
      <p:ext uri="{BB962C8B-B14F-4D97-AF65-F5344CB8AC3E}">
        <p14:creationId xmlns:p14="http://schemas.microsoft.com/office/powerpoint/2010/main" val="5833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816</Words>
  <Application>Microsoft Office PowerPoint</Application>
  <PresentationFormat>Широкоэкранный</PresentationFormat>
  <Paragraphs>107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Comic Sans MS</vt:lpstr>
      <vt:lpstr>Times New Roman</vt:lpstr>
      <vt:lpstr>Тема Office</vt:lpstr>
      <vt:lpstr>Обучение работе с формами и бланками ППЭ ГИА-9</vt:lpstr>
      <vt:lpstr>План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работе с формами и бланками ППЭ ГИА-11</dc:title>
  <dc:creator>Анна А Данилина</dc:creator>
  <cp:lastModifiedBy>Анна А. Данилина</cp:lastModifiedBy>
  <cp:revision>264</cp:revision>
  <dcterms:created xsi:type="dcterms:W3CDTF">2023-04-13T01:42:37Z</dcterms:created>
  <dcterms:modified xsi:type="dcterms:W3CDTF">2023-04-18T06:42:35Z</dcterms:modified>
</cp:coreProperties>
</file>