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7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четверть</c:v>
                </c:pt>
                <c:pt idx="1">
                  <c:v>2 четверть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234</c:v>
                </c:pt>
                <c:pt idx="1">
                  <c:v>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45-4713-B993-0EBC0D23D29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неуваж.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четверть</c:v>
                </c:pt>
                <c:pt idx="1">
                  <c:v>2 четверть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15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45-4713-B993-0EBC0D23D2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6072064"/>
        <c:axId val="76228480"/>
      </c:barChart>
      <c:catAx>
        <c:axId val="76072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6228480"/>
        <c:crosses val="autoZero"/>
        <c:auto val="1"/>
        <c:lblAlgn val="ctr"/>
        <c:lblOffset val="100"/>
        <c:noMultiLvlLbl val="0"/>
      </c:catAx>
      <c:valAx>
        <c:axId val="76228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0720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>
        <c:manualLayout>
          <c:xMode val="edge"/>
          <c:yMode val="edge"/>
          <c:x val="0.80725524934383197"/>
          <c:y val="0.4093488069226876"/>
          <c:w val="0.19274475065616797"/>
          <c:h val="0.181302386154624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2E7C-7057-4DEA-A9B6-1F19CB31C41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FC2E-CA93-45FF-810C-D8FF676A4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7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2E7C-7057-4DEA-A9B6-1F19CB31C41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FC2E-CA93-45FF-810C-D8FF676A4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80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2E7C-7057-4DEA-A9B6-1F19CB31C41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FC2E-CA93-45FF-810C-D8FF676A4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40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2E7C-7057-4DEA-A9B6-1F19CB31C41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FC2E-CA93-45FF-810C-D8FF676A4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9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2E7C-7057-4DEA-A9B6-1F19CB31C41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FC2E-CA93-45FF-810C-D8FF676A4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57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2E7C-7057-4DEA-A9B6-1F19CB31C41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FC2E-CA93-45FF-810C-D8FF676A4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75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2E7C-7057-4DEA-A9B6-1F19CB31C41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FC2E-CA93-45FF-810C-D8FF676A4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38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2E7C-7057-4DEA-A9B6-1F19CB31C41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FC2E-CA93-45FF-810C-D8FF676A4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18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2E7C-7057-4DEA-A9B6-1F19CB31C41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FC2E-CA93-45FF-810C-D8FF676A4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122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2E7C-7057-4DEA-A9B6-1F19CB31C41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FC2E-CA93-45FF-810C-D8FF676A4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0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2E7C-7057-4DEA-A9B6-1F19CB31C41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FC2E-CA93-45FF-810C-D8FF676A4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37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D2E7C-7057-4DEA-A9B6-1F19CB31C41D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AFC2E-CA93-45FF-810C-D8FF676A4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08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семинар\к презентации\fony-dlya-prezentaci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ocuments\Работа УВР\ЕГЭ 2015\logo20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1954"/>
            <a:ext cx="1584176" cy="86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1560" y="2348880"/>
            <a:ext cx="77768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kumimoji="0" lang="ru-RU" alt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итоговой аттестации </a:t>
            </a:r>
            <a:r>
              <a:rPr kumimoji="0" lang="ru-RU" alt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по образовательным программам</a:t>
            </a:r>
            <a:r>
              <a:rPr kumimoji="0" lang="en-US" alt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среднего общего образования </a:t>
            </a:r>
            <a:endParaRPr kumimoji="0" lang="en-US" altLang="ru-RU" sz="4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7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 УВР\ЕГЭ 2015\1024_4dd2dd0bc8c0f9dae06a5f0c8c6636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" y="-9144"/>
            <a:ext cx="9131840" cy="686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ocuments\Работа УВР\ЕГЭ 2015\logo20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23" y="116634"/>
            <a:ext cx="973717" cy="53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19672" y="13959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 ЕГЭ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922" y="836712"/>
            <a:ext cx="69503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выпускников общеобразовательных учреждений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всем общеобразовательным предметам в субъектах </a:t>
            </a:r>
          </a:p>
          <a:p>
            <a:pPr algn="just">
              <a:defRPr/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начинается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10.00 по местному времени;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по математике, физике, литературе, информатике и информационно-коммуникационным технологиям (ИКТ) составляет                  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час.55 мин. (2</a:t>
            </a:r>
            <a:r>
              <a:rPr 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минут),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русскому языку, по истории, обществознанию –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3,5 часа (210 минут)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биологии, географии, химии, иностранным языкам (английский, французский, немецкий, испанский языки) –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часа (180 минут);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разрешается пользоваться следующими дополнительными устройствами и материалами: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линейка;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линейка и непрограммируемый калькулятор,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непрограммируемый калькулятор,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география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линейка и транспортир, </a:t>
            </a: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непрограммируемый калькулятор.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9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 УВР\ЕГЭ 2015\1024_4dd2dd0bc8c0f9dae06a5f0c8c6636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ocuments\Работа УВР\ЕГЭ 2015\logo20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23" y="116634"/>
            <a:ext cx="973717" cy="53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19672" y="116634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0" i="0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ЕГЭ по-новому в 2015 году</a:t>
            </a:r>
            <a:endParaRPr lang="ru-RU" sz="2800" b="0" i="0" u="sng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836712"/>
            <a:ext cx="8784976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Разделение </a:t>
            </a: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 по математике на два уровня: базовый и </a:t>
            </a:r>
            <a:r>
              <a:rPr lang="ru-RU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профильный</a:t>
            </a:r>
            <a:r>
              <a:rPr lang="ru-RU" dirty="0"/>
              <a:t> 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1556792"/>
            <a:ext cx="8784995" cy="1152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оявление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экзамене по иностранному языку разговорной </a:t>
            </a:r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(пока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это </a:t>
            </a:r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добровольное, но знаний грамматики и орфографии для получения высоких баллов будет уже </a:t>
            </a:r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4310" y="2743180"/>
            <a:ext cx="8784976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ученика допустили до </a:t>
            </a: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ЕГЭ, 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должен справиться с итоговым сочинением. 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0349" y="3657580"/>
            <a:ext cx="8784995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Предметы, которые заканчиваются раньше, можно будет сдать сразу после того, как закончил их изучать (классический пример - география, которую не преподают в одиннадцатом классе, ее будут сдавать уже 14 февраля). 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3454" y="4571980"/>
            <a:ext cx="8785832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с выбором ответа уйдет из ЕГЭ по русскому языку, а вот краткое эссе сохранится. 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 сократятся тестовые части в других предметах.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18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 УВР\ЕГЭ 2015\1024_4dd2dd0bc8c0f9dae06a5f0c8c6636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ocuments\Работа УВР\ЕГЭ 2015\logo20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23" y="116634"/>
            <a:ext cx="973717" cy="53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619672" y="116634"/>
            <a:ext cx="7272808" cy="720078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 «горячей линии»: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194" name="Picture 2" descr="C:\Users\user\Documents\Работа УВР\ЕГЭ 2015\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1" y="5373216"/>
            <a:ext cx="4807340" cy="770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user\Documents\Работа УВР\ЕГЭ 2015\goryachaya_liniy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076" y="980728"/>
            <a:ext cx="387576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980728"/>
            <a:ext cx="50045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 fontAlgn="base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орган управления образования, Красноармейского района (МОУО):</a:t>
            </a:r>
          </a:p>
          <a:p>
            <a:pPr lvl="0" algn="just" fontAlgn="base"/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8(42359)21-3-50 </a:t>
            </a:r>
            <a:r>
              <a:rPr lang="ru-RU" sz="24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Хандошко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Юлия Андреевна.</a:t>
            </a:r>
          </a:p>
          <a:p>
            <a:pPr lvl="0" algn="just" fontAlgn="base"/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fontAlgn="base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и науки Приморского края -  </a:t>
            </a:r>
          </a:p>
          <a:p>
            <a:pPr lvl="0" algn="just" fontAlgn="base"/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(423) 240-01-67; </a:t>
            </a:r>
          </a:p>
          <a:p>
            <a:pPr lvl="0" algn="just" fontAlgn="base"/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www.primorsky.ru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09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900" y="0"/>
            <a:ext cx="48053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" r="3636"/>
          <a:stretch>
            <a:fillRect/>
          </a:stretch>
        </p:blipFill>
        <p:spPr bwMode="auto">
          <a:xfrm>
            <a:off x="4498975" y="0"/>
            <a:ext cx="4645025" cy="682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4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семинар\к презентации\fony-dlya-prezentaci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467544" y="1700808"/>
            <a:ext cx="7992888" cy="576064"/>
          </a:xfrm>
          <a:prstGeom prst="roundRect">
            <a:avLst>
              <a:gd name="adj" fmla="val 14391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ПРОПУСКИ УРОКОВ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54483411"/>
              </p:ext>
            </p:extLst>
          </p:nvPr>
        </p:nvGraphicFramePr>
        <p:xfrm>
          <a:off x="1103784" y="2420888"/>
          <a:ext cx="6720408" cy="376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856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cuments\Работа УВР\ЕГЭ 2015\162656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490" y="-66368"/>
            <a:ext cx="9232490" cy="692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6458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</a:t>
            </a:r>
            <a:endParaRPr lang="ru-RU" sz="3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591233"/>
            <a:ext cx="8496944" cy="5492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1400" b="1" kern="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Федеральный закон «Об образовании в Российской Федерации» от</a:t>
            </a:r>
            <a:r>
              <a:rPr lang="ru-RU" sz="1400" b="1" kern="0" dirty="0">
                <a:solidFill>
                  <a:srgbClr val="13047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29.12.2012 № 273-ФЗ </a:t>
            </a:r>
            <a:r>
              <a:rPr lang="ru-RU" sz="1400" b="1" kern="0" dirty="0">
                <a:solidFill>
                  <a:srgbClr val="13047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(</a:t>
            </a:r>
            <a:r>
              <a:rPr lang="ru-RU" sz="1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ст. 59, ч. 1-4,13, ст. 47, ч. 9</a:t>
            </a:r>
            <a:r>
              <a:rPr lang="ru-RU" sz="1400" b="1" kern="0" dirty="0" smtClean="0">
                <a:solidFill>
                  <a:srgbClr val="C0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)</a:t>
            </a:r>
            <a:endParaRPr lang="ru-RU" sz="1400" b="1" kern="0" dirty="0">
              <a:solidFill>
                <a:srgbClr val="13047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285750" lvl="0" indent="-285750" algn="just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1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kern="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Правила формирования и ведения ФИС ГИА и приема и РИС ГИА </a:t>
            </a:r>
            <a:r>
              <a:rPr lang="ru-RU" sz="1400" b="1" i="1" kern="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(Постановление Правительства Российской Федерации</a:t>
            </a:r>
            <a:r>
              <a:rPr lang="ru-RU" sz="1400" b="1" i="1" kern="0" dirty="0">
                <a:solidFill>
                  <a:srgbClr val="13047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i="1" kern="0" dirty="0">
                <a:solidFill>
                  <a:srgbClr val="FF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от 31.08.2013     № 755)</a:t>
            </a:r>
          </a:p>
          <a:p>
            <a:pPr marL="285750" lvl="0" indent="-285750" algn="just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1400" b="1" kern="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«Об утверждении Порядка проведения государственной  итоговой аттестации по образовательным программам среднего общего образования (</a:t>
            </a:r>
            <a:r>
              <a:rPr lang="ru-RU" sz="1400" b="1" i="1" kern="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приказ </a:t>
            </a:r>
            <a:r>
              <a:rPr lang="ru-RU" sz="1400" b="1" i="1" kern="0" dirty="0" err="1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Минобрнауки</a:t>
            </a:r>
            <a:r>
              <a:rPr lang="ru-RU" sz="1400" b="1" i="1" kern="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России от</a:t>
            </a:r>
            <a:r>
              <a:rPr lang="ru-RU" sz="1400" b="1" i="1" kern="0" dirty="0">
                <a:solidFill>
                  <a:srgbClr val="13047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i="1" kern="0" dirty="0">
                <a:solidFill>
                  <a:srgbClr val="FF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26.12.2013 №1400</a:t>
            </a:r>
            <a:r>
              <a:rPr lang="ru-RU" sz="1400" b="1" i="1" kern="0" dirty="0">
                <a:solidFill>
                  <a:srgbClr val="13047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)</a:t>
            </a:r>
          </a:p>
          <a:p>
            <a:pPr marL="285750" lvl="0" indent="-285750" algn="just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1400" b="1" kern="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Порядок аккредитации общественных наблюдателей </a:t>
            </a:r>
            <a:r>
              <a:rPr lang="ru-RU" sz="1400" b="1" i="1" kern="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(приказ </a:t>
            </a:r>
            <a:r>
              <a:rPr lang="ru-RU" sz="1400" b="1" i="1" kern="0" dirty="0" err="1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Минобрнауки</a:t>
            </a:r>
            <a:r>
              <a:rPr lang="ru-RU" sz="1400" b="1" i="1" kern="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России</a:t>
            </a:r>
            <a:r>
              <a:rPr lang="ru-RU" sz="1400" b="1" i="1" kern="0" dirty="0">
                <a:solidFill>
                  <a:srgbClr val="13047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i="1" kern="0" dirty="0">
                <a:solidFill>
                  <a:srgbClr val="C0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от 28.06.2013 № 491</a:t>
            </a:r>
            <a:r>
              <a:rPr lang="ru-RU" sz="1400" b="1" i="1" kern="0" dirty="0">
                <a:solidFill>
                  <a:srgbClr val="13047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)</a:t>
            </a:r>
            <a:endParaRPr lang="en-US" sz="1400" b="1" i="1" kern="0" dirty="0">
              <a:solidFill>
                <a:srgbClr val="13047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285750" lvl="0" indent="-285750" algn="just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1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приема на обучение по образовательным программам высшего образования- программам </a:t>
            </a:r>
            <a:r>
              <a:rPr lang="ru-RU" sz="14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1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программам </a:t>
            </a:r>
            <a:r>
              <a:rPr lang="ru-RU" sz="14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r>
              <a:rPr lang="ru-RU" sz="1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программам магистратуры на </a:t>
            </a:r>
            <a:r>
              <a:rPr lang="ru-RU" sz="1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2015/16 </a:t>
            </a:r>
            <a:r>
              <a:rPr lang="ru-RU" sz="1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год» (</a:t>
            </a:r>
            <a:r>
              <a:rPr lang="ru-RU" sz="1400" b="1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400" b="1" i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400" b="1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</a:t>
            </a:r>
            <a:r>
              <a:rPr lang="ru-RU" sz="1400" b="1" i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28.07.2014 №839</a:t>
            </a:r>
            <a:r>
              <a:rPr lang="ru-RU" sz="14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b="1" i="1" kern="0" dirty="0">
              <a:solidFill>
                <a:srgbClr val="13047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285750" lvl="0" indent="-285750" algn="just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1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4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«Об утверждении расписания и продолжительности проведения государственной итоговой аттестации по образовательным программам среднего общего образования в форме</a:t>
            </a:r>
            <a:r>
              <a:rPr lang="ru-RU" sz="14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государственного экзамена</a:t>
            </a:r>
            <a:r>
              <a:rPr lang="ru-RU" sz="14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каждому учебному предмету, перечня средств, используемых при проведении государственной итоговой аттестации по образовательным программам среднего общего образования в форме единого государственного экзамена в </a:t>
            </a:r>
            <a:r>
              <a:rPr lang="ru-RU" sz="1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sz="1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ru-RU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опубликован на сайте ФИПИ</a:t>
            </a:r>
            <a:r>
              <a:rPr lang="ru-RU" sz="1400" b="1" i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8640"/>
            <a:ext cx="864096" cy="47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212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cuments\Работа УВР\ЕГЭ 2015\1024_4dd2dd0bc8c0f9dae06a5f0c8c6636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" y="-9144"/>
            <a:ext cx="9131840" cy="686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9632" y="1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завершающая освоение имеющих государственную аккредитацию основных образовательных программ</a:t>
            </a:r>
            <a:r>
              <a:rPr lang="ru-RU" dirty="0">
                <a:solidFill>
                  <a:srgbClr val="2D2D8A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общего образования, является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124744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ГИА проводится </a:t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 следующим общеобразовательным предметам: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723549"/>
            <a:ext cx="75608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 smtClean="0"/>
              <a:t>Математика 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 smtClean="0"/>
              <a:t>Русский язык;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 smtClean="0"/>
              <a:t>Обществознание;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 smtClean="0"/>
              <a:t>Литература;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 smtClean="0"/>
              <a:t>История;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 smtClean="0"/>
              <a:t>Химия;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 smtClean="0"/>
              <a:t>Биология;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 smtClean="0"/>
              <a:t>Физика;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 smtClean="0"/>
              <a:t>География;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 smtClean="0"/>
              <a:t>Информатика и ИКТ;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 smtClean="0"/>
              <a:t>Иностранные языки (английский, немецкий, французский, испанский)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4959668"/>
            <a:ext cx="6480720" cy="18983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 проводится по </a:t>
            </a:r>
            <a:r>
              <a:rPr lang="ru-RU" alt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русскому языку и математике (обязательные учебные предметы). 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 по другим учебным предметам – литературе, физике, химии, биологии, географии, истории, обществознанию, иностранным языкам (английский, немецкий, французский и испанский языки), информатике и информационно-коммуникационным технологиям (ИКТ) – </a:t>
            </a:r>
            <a:r>
              <a:rPr lang="ru-RU" altLang="ru-RU" sz="1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сдают на добровольной основе по своему выбору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0" y="241415"/>
            <a:ext cx="1283905" cy="701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959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cuments\Работа УВР\ЕГЭ 2015\1024_4dd2dd0bc8c0f9dae06a5f0c8c6636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" y="-9144"/>
            <a:ext cx="9131840" cy="686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ocuments\Работа УВР\ЕГЭ 2015\logo20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23" y="116634"/>
            <a:ext cx="973717" cy="53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547664" y="116634"/>
            <a:ext cx="7416824" cy="7920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>
                <a:solidFill>
                  <a:srgbClr val="C00000"/>
                </a:solidFill>
                <a:latin typeface="Arial" pitchFamily="34" charset="0"/>
              </a:rPr>
              <a:t>Государственная итоговая аттестация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C00000"/>
                </a:solidFill>
                <a:latin typeface="Arial" pitchFamily="34" charset="0"/>
              </a:rPr>
              <a:t>по образовательным программам среднего общего </a:t>
            </a:r>
            <a:r>
              <a:rPr lang="ru-RU" altLang="ru-RU" b="1" dirty="0" smtClean="0">
                <a:solidFill>
                  <a:srgbClr val="C00000"/>
                </a:solidFill>
                <a:latin typeface="Arial" pitchFamily="34" charset="0"/>
              </a:rPr>
              <a:t>образования.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923" y="1124744"/>
            <a:ext cx="8606565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>
                <a:solidFill>
                  <a:srgbClr val="C00000"/>
                </a:solidFill>
                <a:latin typeface="Arial" pitchFamily="34" charset="0"/>
              </a:rPr>
              <a:t>«За честный ЕГЭ!»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2204864"/>
            <a:ext cx="55446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ГИА допускаются обучающиеся</a:t>
            </a:r>
            <a:r>
              <a:rPr lang="ru-RU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имеющие академической задолженности и в полном объеме выполнившие учебный план или индивидуальный учебный план (имеющие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годовые отметки по всем учебным предметам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плана за каждый год обучения по образовательной программе среднего общего образования </a:t>
            </a:r>
            <a:r>
              <a:rPr 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ниже удовлетворительных).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 descr="C:\Users\user\Documents\Работа УВР\ЕГЭ 2015\Antn027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14" y="4791566"/>
            <a:ext cx="2475678" cy="2066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2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ocuments\Работа УВР\ЕГЭ 2015\1024_4dd2dd0bc8c0f9dae06a5f0c8c6636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98" y="-9144"/>
            <a:ext cx="9131840" cy="686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ocuments\Работа УВР\ЕГЭ 2015\logo20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23" y="116634"/>
            <a:ext cx="973717" cy="53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547664" y="75320"/>
            <a:ext cx="7488832" cy="7613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Нарушения и санкции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5" descr="C:\Documents and Settings\chijova_l\Мои документы\Мои рисунки\ЕГЭ 2014 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96" y="96899"/>
            <a:ext cx="1245046" cy="1108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C:\Documents and Settings\chijova_l\Рабочий стол\восклицательный знак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72" y="676028"/>
            <a:ext cx="711218" cy="1024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844780" y="1205768"/>
            <a:ext cx="7903683" cy="39514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день проведения экзамена в ППЭ запрещается</a:t>
            </a:r>
            <a:r>
              <a:rPr kumimoji="0" lang="ru-RU" alt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endParaRPr kumimoji="0" lang="ru-RU" altLang="ru-RU" sz="1400" b="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а) обучающимся, выпускникам прошлых лет - </a:t>
            </a:r>
            <a:r>
              <a:rPr kumimoji="0" lang="ru-RU" altLang="ru-RU" sz="1400" b="0" i="0" u="sng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иметь при себе средства связи, электронно-вычислительную технику,</a:t>
            </a: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фото, аудио и видеоаппаратуру, справочные материалы, письменные заметки и иные средства хранения и передачи </a:t>
            </a: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информации</a:t>
            </a: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US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б) организаторам, ассистентам, оказывающим необходимую техническую помощь, техническим специалистам – иметь при себе средства связи;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в) оказывать содействие обучающимся, выпускникам прошлых лет, в том числе передавать им средства связи, электронно-вычислительную технику, фото, аудио и видеоаппаратуру, справочные материалы, письменные заметки и иные средства хранения и передачи информации;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г) </a:t>
            </a: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обучающимся, выпускникам прошлых лет, организаторам, ассистентам</a:t>
            </a:r>
            <a:r>
              <a:rPr lang="ru-RU" altLang="ru-RU" sz="1400" kern="0" dirty="0">
                <a:solidFill>
                  <a:srgbClr val="002060"/>
                </a:solidFill>
                <a:latin typeface="Arial"/>
              </a:rPr>
              <a:t> </a:t>
            </a: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altLang="ru-RU" sz="1400" b="0" i="0" u="sng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выносить из аудиторий и ППЭ экзаменационные материалы </a:t>
            </a: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на бумажном или электронном носителях, </a:t>
            </a:r>
            <a:r>
              <a:rPr kumimoji="0" lang="ru-RU" altLang="ru-RU" sz="1400" b="0" i="0" u="sng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фотографировать экзаменационные материалы</a:t>
            </a: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3653" y="5600122"/>
            <a:ext cx="8042137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допустившие нарушение указанных требований или иное нарушение установленного порядка проведения ГИА, удаляются с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экзамена.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3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ocuments\Работа УВР\ЕГЭ 2015\1024_4dd2dd0bc8c0f9dae06a5f0c8c6636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" y="-9144"/>
            <a:ext cx="9131840" cy="686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ocuments\Работа УВР\ЕГЭ 2015\logo20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23" y="116634"/>
            <a:ext cx="973717" cy="53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75656" y="-9144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проверки экзаменационных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268" y="826084"/>
            <a:ext cx="8242180" cy="552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ЕГЭ используется </a:t>
            </a:r>
            <a:r>
              <a:rPr lang="ru-RU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стобалльная</a:t>
            </a:r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оценки. </a:t>
            </a:r>
          </a:p>
          <a:p>
            <a:endParaRPr lang="ru-RU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бработку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бланков ЕГЭ по русскому языку, математике РЦОИ обязан завершить не позднее шести календарных дней после проведения соответствующего экзамена (включая проверку предметными комиссиями ответов на задания экзаменационной работы с развернутым ответом); по остальным учебным предметам - не позднее четырех календарных дней после проведения соответствующего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экзамена.</a:t>
            </a:r>
          </a:p>
          <a:p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Результаты ГИА признаются удовлетворительными в случае, если обучающийся по обязательным учебным предметам при сдаче ЕГЭ набрал количество баллов не ниже минимального, определяемого </a:t>
            </a:r>
            <a:r>
              <a:rPr lang="ru-RU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Рособрнадзором</a:t>
            </a:r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b="1" dirty="0" smtClean="0">
              <a:solidFill>
                <a:schemeClr val="accent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случае если участник ЕГЭ получил на ГИА неудовлетворительные результаты по любому из учебных предметов, он </a:t>
            </a:r>
            <a:r>
              <a:rPr lang="ru-RU" b="1" i="1" u="sng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имеет право пересдать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данный предмет на любом этапе проведения экзаменов </a:t>
            </a:r>
            <a:r>
              <a:rPr lang="ru-RU" b="1" i="1" u="sng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 более одного раза.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16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ocuments\Работа УВР\ЕГЭ 2015\1024_4dd2dd0bc8c0f9dae06a5f0c8c6636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ocuments\Работа УВР\ЕГЭ 2015\logo20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23" y="116634"/>
            <a:ext cx="973717" cy="53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11668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11663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Arial" pitchFamily="34" charset="0"/>
                <a:ea typeface="Verdana" pitchFamily="34" charset="0"/>
                <a:cs typeface="Times New Roman" pitchFamily="18" charset="0"/>
              </a:rPr>
              <a:t>Порядок проведения государственной  итоговой аттестации по образовательным программам среднего общего образования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923" y="1166842"/>
            <a:ext cx="5654237" cy="471043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2"/>
                </a:solidFill>
                <a:ea typeface="Calibri"/>
                <a:cs typeface="Calibri"/>
              </a:rPr>
              <a:t>Обучающимся, </a:t>
            </a:r>
            <a:r>
              <a:rPr lang="ru-RU" dirty="0">
                <a:solidFill>
                  <a:srgbClr val="FF0000"/>
                </a:solidFill>
                <a:ea typeface="Calibri"/>
                <a:cs typeface="Calibri"/>
              </a:rPr>
              <a:t>не прошедшим ГИА или получившим на ГИА неудовлетворительные результаты более чем по одному обязательному учебному предмету</a:t>
            </a:r>
            <a:r>
              <a:rPr lang="ru-RU" dirty="0">
                <a:solidFill>
                  <a:schemeClr val="tx2"/>
                </a:solidFill>
                <a:ea typeface="Calibri"/>
                <a:cs typeface="Calibri"/>
              </a:rPr>
              <a:t>, либо получившим повторно неудовлетворительный результат по одному из этих предметов на ГИА в дополнительные сроки, предоставляется право пройти ГИА по соответствующим учебным предметам </a:t>
            </a:r>
            <a:r>
              <a:rPr lang="ru-RU" dirty="0">
                <a:solidFill>
                  <a:srgbClr val="FF0000"/>
                </a:solidFill>
                <a:ea typeface="Calibri"/>
                <a:cs typeface="Calibri"/>
              </a:rPr>
              <a:t>не ранее чем через год</a:t>
            </a:r>
            <a:r>
              <a:rPr lang="ru-RU" dirty="0">
                <a:solidFill>
                  <a:schemeClr val="tx2"/>
                </a:solidFill>
                <a:ea typeface="Calibri"/>
                <a:cs typeface="Calibri"/>
              </a:rPr>
              <a:t> в сроки и в формах, устанавливаемых настоящим Порядком. </a:t>
            </a:r>
            <a:endParaRPr lang="ru-RU" dirty="0" smtClean="0">
              <a:solidFill>
                <a:schemeClr val="tx2"/>
              </a:solidFill>
              <a:ea typeface="Calibri"/>
              <a:cs typeface="Calibri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ea typeface="Calibri"/>
                <a:cs typeface="Calibri"/>
              </a:rPr>
              <a:t>Для </a:t>
            </a:r>
            <a:r>
              <a:rPr lang="ru-RU" dirty="0">
                <a:solidFill>
                  <a:schemeClr val="tx2"/>
                </a:solidFill>
                <a:ea typeface="Calibri"/>
                <a:cs typeface="Calibri"/>
              </a:rPr>
              <a:t>прохождения повторной ГИА указанные лица восстанавливаются в организации, осуществляющей образовательную деятельность на срок, необходимый для прохождения ГИА.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6147" name="Picture 3" descr="C:\Users\user\Documents\Работа УВР\ЕГЭ 2015\22348_original-1024x69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643" y="1166843"/>
            <a:ext cx="2153578" cy="147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51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 УВР\ЕГЭ 2015\1024_4dd2dd0bc8c0f9dae06a5f0c8c6636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ocuments\Работа УВР\ЕГЭ 2015\logo20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23" y="116634"/>
            <a:ext cx="973717" cy="53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1475656" y="116634"/>
            <a:ext cx="7560840" cy="72007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dirty="0">
                <a:solidFill>
                  <a:srgbClr val="8064A2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и рассмотрение апелляций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923" y="1084094"/>
            <a:ext cx="8678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160" y="836712"/>
            <a:ext cx="9119680" cy="12961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Конфликтная комиссия не рассматривает апелляции по вопросам содержания и структуры заданий по учебным предметам, а также по вопросам, связанным с нарушением обучающимся, выпускником прошлых лет требований настоящего Порядка и неправильным оформлением экзаменационной работы.</a:t>
            </a:r>
          </a:p>
          <a:p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160" y="2132856"/>
            <a:ext cx="9119680" cy="11521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Апелляцию о нарушении установленного порядка проведения ГИА  обучающийся, выпускник прошлых лет подает в день проведения экзамена по соответствующему учебному предмету члену ГЭК, не покидая ППЭ</a:t>
            </a:r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160" y="3284984"/>
            <a:ext cx="9131840" cy="11521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2"/>
                </a:solidFill>
              </a:rPr>
              <a:t>При удовлетворении апелляции результат </a:t>
            </a:r>
            <a:r>
              <a:rPr lang="ru-RU" dirty="0" smtClean="0">
                <a:solidFill>
                  <a:schemeClr val="accent2"/>
                </a:solidFill>
              </a:rPr>
              <a:t>ГИА аннулируется </a:t>
            </a:r>
            <a:r>
              <a:rPr lang="ru-RU" dirty="0">
                <a:solidFill>
                  <a:schemeClr val="accent2"/>
                </a:solidFill>
              </a:rPr>
              <a:t>и </a:t>
            </a:r>
            <a:r>
              <a:rPr lang="ru-RU" dirty="0" smtClean="0">
                <a:solidFill>
                  <a:schemeClr val="accent2"/>
                </a:solidFill>
              </a:rPr>
              <a:t>обучающемуся предоставляется </a:t>
            </a:r>
            <a:r>
              <a:rPr lang="ru-RU" dirty="0">
                <a:solidFill>
                  <a:schemeClr val="accent2"/>
                </a:solidFill>
              </a:rPr>
              <a:t>возможность сдать экзамен по учебному предмету в иной день, предусмотренный расписаниями проведения ЕГЭ, ГВЭ.</a:t>
            </a:r>
          </a:p>
          <a:p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4437112"/>
            <a:ext cx="9131840" cy="10801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 Апелляция о несогласии с выставленными баллами подается в течение двух рабочих дней со дня объявления результатов ГИА по соответствующему учебному предмету</a:t>
            </a:r>
            <a:r>
              <a:rPr lang="ru-RU" dirty="0" smtClean="0">
                <a:solidFill>
                  <a:schemeClr val="accent2"/>
                </a:solidFill>
              </a:rPr>
              <a:t>.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0" y="5517232"/>
            <a:ext cx="9131839" cy="13407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Конфликтная комиссия рассматривает апелляцию о нарушении устанавливаемого порядка проведения ГИА </a:t>
            </a:r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двух рабочих дней, а апелляцию о несогласии с выставленными баллами - четырех рабочих дней с момента ее поступления в конфликтную комиссию.</a:t>
            </a:r>
          </a:p>
        </p:txBody>
      </p:sp>
    </p:spTree>
    <p:extLst>
      <p:ext uri="{BB962C8B-B14F-4D97-AF65-F5344CB8AC3E}">
        <p14:creationId xmlns:p14="http://schemas.microsoft.com/office/powerpoint/2010/main" val="169424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 УВР\ЕГЭ 2015\1024_4dd2dd0bc8c0f9dae06a5f0c8c6636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" y="0"/>
            <a:ext cx="91196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ocuments\Работа УВР\ЕГЭ 2015\logo20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23" y="116634"/>
            <a:ext cx="973717" cy="53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7664" y="116634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Сроки проведения экзаменов в </a:t>
            </a:r>
            <a:r>
              <a:rPr lang="en-US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году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012163"/>
              </p:ext>
            </p:extLst>
          </p:nvPr>
        </p:nvGraphicFramePr>
        <p:xfrm>
          <a:off x="357923" y="578299"/>
          <a:ext cx="8390541" cy="552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796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6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5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ЭКЗАМЕН</a:t>
                      </a:r>
                      <a:endParaRPr lang="ru-RU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ЕГЭ</a:t>
                      </a:r>
                      <a:endParaRPr lang="ru-RU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дни</a:t>
                      </a:r>
                      <a:endParaRPr lang="ru-RU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53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/>
                          </a:solidFill>
                        </a:rPr>
                        <a:t>География, литература</a:t>
                      </a:r>
                      <a:endParaRPr lang="ru-RU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25 мая (ПН)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24 (СР)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51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/>
                          </a:solidFill>
                        </a:rPr>
                        <a:t>Русский язык</a:t>
                      </a:r>
                      <a:endParaRPr lang="ru-RU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28 мая (ЧТ)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22 июня (ПН)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51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/>
                          </a:solidFill>
                        </a:rPr>
                        <a:t>Математика Б</a:t>
                      </a:r>
                      <a:endParaRPr lang="ru-RU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1 июня (ПН)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23 июня (ВТ)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51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/>
                          </a:solidFill>
                        </a:rPr>
                        <a:t>Математика П</a:t>
                      </a:r>
                      <a:endParaRPr lang="ru-RU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4 июня (ЧТ)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23 июня (ВТ)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51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/>
                          </a:solidFill>
                        </a:rPr>
                        <a:t>Обществознание, химия</a:t>
                      </a:r>
                      <a:endParaRPr lang="ru-RU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8 июня (ПН)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24 июня (СР)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684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/>
                          </a:solidFill>
                        </a:rPr>
                        <a:t>Иностранные языки</a:t>
                      </a:r>
                      <a:endParaRPr lang="ru-RU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11 июня (ЧТ)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25 июня (ЧТ)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684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/>
                          </a:solidFill>
                        </a:rPr>
                        <a:t>Физика</a:t>
                      </a:r>
                      <a:endParaRPr lang="ru-RU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11 июня (ЧТ)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24 июня (СР)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684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/>
                          </a:solidFill>
                        </a:rPr>
                        <a:t>Информатика и ИКТ, биология, история</a:t>
                      </a:r>
                      <a:endParaRPr lang="ru-RU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15 июня (ПН)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25 июня (ЧТ)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684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/>
                          </a:solidFill>
                        </a:rPr>
                        <a:t>Иностранные языки (устно)</a:t>
                      </a:r>
                      <a:endParaRPr lang="ru-RU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18 и 19 июня (ЧТ, ПТ)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26 июня (ПТ)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4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1256</Words>
  <Application>Microsoft Office PowerPoint</Application>
  <PresentationFormat>Экран (4:3)</PresentationFormat>
  <Paragraphs>102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uchitel</cp:lastModifiedBy>
  <cp:revision>22</cp:revision>
  <dcterms:created xsi:type="dcterms:W3CDTF">2015-01-25T04:45:52Z</dcterms:created>
  <dcterms:modified xsi:type="dcterms:W3CDTF">2017-09-19T05:08:20Z</dcterms:modified>
</cp:coreProperties>
</file>